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0"/>
  </p:notesMasterIdLst>
  <p:handoutMasterIdLst>
    <p:handoutMasterId r:id="rId31"/>
  </p:handoutMasterIdLst>
  <p:sldIdLst>
    <p:sldId id="256" r:id="rId2"/>
    <p:sldId id="285" r:id="rId3"/>
    <p:sldId id="286" r:id="rId4"/>
    <p:sldId id="287" r:id="rId5"/>
    <p:sldId id="288" r:id="rId6"/>
    <p:sldId id="289" r:id="rId7"/>
    <p:sldId id="290" r:id="rId8"/>
    <p:sldId id="291" r:id="rId9"/>
    <p:sldId id="284" r:id="rId10"/>
    <p:sldId id="257" r:id="rId11"/>
    <p:sldId id="277" r:id="rId12"/>
    <p:sldId id="273" r:id="rId13"/>
    <p:sldId id="258" r:id="rId14"/>
    <p:sldId id="260" r:id="rId15"/>
    <p:sldId id="272" r:id="rId16"/>
    <p:sldId id="261" r:id="rId17"/>
    <p:sldId id="262" r:id="rId18"/>
    <p:sldId id="274" r:id="rId19"/>
    <p:sldId id="275" r:id="rId20"/>
    <p:sldId id="276" r:id="rId21"/>
    <p:sldId id="278" r:id="rId22"/>
    <p:sldId id="294" r:id="rId23"/>
    <p:sldId id="280" r:id="rId24"/>
    <p:sldId id="295" r:id="rId25"/>
    <p:sldId id="281" r:id="rId26"/>
    <p:sldId id="282" r:id="rId27"/>
    <p:sldId id="283" r:id="rId28"/>
    <p:sldId id="271" r:id="rId29"/>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16"/>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89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037357229994944E-2"/>
          <c:y val="3.7525958654166629E-2"/>
          <c:w val="0.58568735081215351"/>
          <c:h val="0.74545841060395002"/>
        </c:manualLayout>
      </c:layout>
      <c:barChart>
        <c:barDir val="col"/>
        <c:grouping val="clustered"/>
        <c:varyColors val="0"/>
        <c:ser>
          <c:idx val="0"/>
          <c:order val="0"/>
          <c:tx>
            <c:strRef>
              <c:f>Sheet1!$B$1</c:f>
              <c:strCache>
                <c:ptCount val="1"/>
                <c:pt idx="0">
                  <c:v>Mokyklos</c:v>
                </c:pt>
              </c:strCache>
            </c:strRef>
          </c:tx>
          <c:invertIfNegative val="0"/>
          <c:dLbls>
            <c:showLegendKey val="0"/>
            <c:showVal val="1"/>
            <c:showCatName val="0"/>
            <c:showSerName val="0"/>
            <c:showPercent val="0"/>
            <c:showBubbleSize val="0"/>
            <c:showLeaderLines val="0"/>
          </c:dLbls>
          <c:cat>
            <c:strRef>
              <c:f>Sheet1!$A$2:$A$4</c:f>
              <c:strCache>
                <c:ptCount val="3"/>
                <c:pt idx="0">
                  <c:v>Vilnius</c:v>
                </c:pt>
                <c:pt idx="1">
                  <c:v>Vilniaus raj.</c:v>
                </c:pt>
                <c:pt idx="2">
                  <c:v>Šalčininių raj.</c:v>
                </c:pt>
              </c:strCache>
            </c:strRef>
          </c:cat>
          <c:val>
            <c:numRef>
              <c:f>Sheet1!$B$2:$B$4</c:f>
              <c:numCache>
                <c:formatCode>General</c:formatCode>
                <c:ptCount val="3"/>
                <c:pt idx="0">
                  <c:v>74</c:v>
                </c:pt>
                <c:pt idx="1">
                  <c:v>21</c:v>
                </c:pt>
                <c:pt idx="2">
                  <c:v>15</c:v>
                </c:pt>
              </c:numCache>
            </c:numRef>
          </c:val>
        </c:ser>
        <c:ser>
          <c:idx val="1"/>
          <c:order val="1"/>
          <c:tx>
            <c:strRef>
              <c:f>Sheet1!$C$1</c:f>
              <c:strCache>
                <c:ptCount val="1"/>
                <c:pt idx="0">
                  <c:v>Ikimokyklinio ugdymo įstaigos</c:v>
                </c:pt>
              </c:strCache>
            </c:strRef>
          </c:tx>
          <c:invertIfNegative val="0"/>
          <c:dLbls>
            <c:showLegendKey val="0"/>
            <c:showVal val="1"/>
            <c:showCatName val="0"/>
            <c:showSerName val="0"/>
            <c:showPercent val="0"/>
            <c:showBubbleSize val="0"/>
            <c:showLeaderLines val="0"/>
          </c:dLbls>
          <c:cat>
            <c:strRef>
              <c:f>Sheet1!$A$2:$A$4</c:f>
              <c:strCache>
                <c:ptCount val="3"/>
                <c:pt idx="0">
                  <c:v>Vilnius</c:v>
                </c:pt>
                <c:pt idx="1">
                  <c:v>Vilniaus raj.</c:v>
                </c:pt>
                <c:pt idx="2">
                  <c:v>Šalčininių raj.</c:v>
                </c:pt>
              </c:strCache>
            </c:strRef>
          </c:cat>
          <c:val>
            <c:numRef>
              <c:f>Sheet1!$C$2:$C$4</c:f>
              <c:numCache>
                <c:formatCode>General</c:formatCode>
                <c:ptCount val="3"/>
                <c:pt idx="0">
                  <c:v>72</c:v>
                </c:pt>
                <c:pt idx="1">
                  <c:v>11</c:v>
                </c:pt>
                <c:pt idx="2">
                  <c:v>7</c:v>
                </c:pt>
              </c:numCache>
            </c:numRef>
          </c:val>
        </c:ser>
        <c:dLbls>
          <c:showLegendKey val="0"/>
          <c:showVal val="0"/>
          <c:showCatName val="0"/>
          <c:showSerName val="0"/>
          <c:showPercent val="0"/>
          <c:showBubbleSize val="0"/>
        </c:dLbls>
        <c:gapWidth val="150"/>
        <c:axId val="52064640"/>
        <c:axId val="52066176"/>
      </c:barChart>
      <c:catAx>
        <c:axId val="52064640"/>
        <c:scaling>
          <c:orientation val="minMax"/>
        </c:scaling>
        <c:delete val="0"/>
        <c:axPos val="b"/>
        <c:majorTickMark val="out"/>
        <c:minorTickMark val="none"/>
        <c:tickLblPos val="nextTo"/>
        <c:crossAx val="52066176"/>
        <c:crosses val="autoZero"/>
        <c:auto val="1"/>
        <c:lblAlgn val="ctr"/>
        <c:lblOffset val="100"/>
        <c:noMultiLvlLbl val="0"/>
      </c:catAx>
      <c:valAx>
        <c:axId val="52066176"/>
        <c:scaling>
          <c:orientation val="minMax"/>
        </c:scaling>
        <c:delete val="0"/>
        <c:axPos val="l"/>
        <c:majorGridlines/>
        <c:numFmt formatCode="General" sourceLinked="1"/>
        <c:majorTickMark val="out"/>
        <c:minorTickMark val="none"/>
        <c:tickLblPos val="nextTo"/>
        <c:crossAx val="520646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defRPr>
            </a:pPr>
            <a:r>
              <a:rPr lang="lt-LT" dirty="0">
                <a:solidFill>
                  <a:srgbClr val="002060"/>
                </a:solidFill>
              </a:rPr>
              <a:t>Lėšų </a:t>
            </a:r>
            <a:r>
              <a:rPr lang="lt-LT">
                <a:solidFill>
                  <a:srgbClr val="002060"/>
                </a:solidFill>
              </a:rPr>
              <a:t>pasiskirstymas </a:t>
            </a:r>
            <a:r>
              <a:rPr lang="lt-LT" smtClean="0">
                <a:solidFill>
                  <a:srgbClr val="002060"/>
                </a:solidFill>
              </a:rPr>
              <a:t>savivaldybėms </a:t>
            </a:r>
            <a:r>
              <a:rPr lang="lt-LT" dirty="0" smtClean="0">
                <a:solidFill>
                  <a:srgbClr val="002060"/>
                </a:solidFill>
              </a:rPr>
              <a:t>procentais</a:t>
            </a:r>
            <a:r>
              <a:rPr lang="en-US" dirty="0" smtClean="0">
                <a:solidFill>
                  <a:srgbClr val="002060"/>
                </a:solidFill>
              </a:rPr>
              <a:t>:</a:t>
            </a:r>
            <a:endParaRPr lang="lt-LT" dirty="0">
              <a:solidFill>
                <a:srgbClr val="002060"/>
              </a:solidFill>
            </a:endParaRPr>
          </a:p>
        </c:rich>
      </c:tx>
      <c:layout>
        <c:manualLayout>
          <c:xMode val="edge"/>
          <c:yMode val="edge"/>
          <c:x val="1.6485369884320016E-2"/>
          <c:y val="3.6478432651445153E-2"/>
        </c:manualLayout>
      </c:layout>
      <c:overlay val="0"/>
    </c:title>
    <c:autoTitleDeleted val="0"/>
    <c:plotArea>
      <c:layout/>
      <c:pieChart>
        <c:varyColors val="1"/>
        <c:ser>
          <c:idx val="0"/>
          <c:order val="0"/>
          <c:tx>
            <c:strRef>
              <c:f>Sheet1!$B$1</c:f>
              <c:strCache>
                <c:ptCount val="1"/>
                <c:pt idx="0">
                  <c:v>Lėšų pasiskirstymas savivaldybėse procentais</c:v>
                </c:pt>
              </c:strCache>
            </c:strRef>
          </c:tx>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manualLayout>
                  <c:x val="8.0393579274812874E-2"/>
                  <c:y val="8.9761690442827405E-2"/>
                </c:manualLayout>
              </c:layout>
              <c:showLegendKey val="0"/>
              <c:showVal val="1"/>
              <c:showCatName val="0"/>
              <c:showSerName val="0"/>
              <c:showPercent val="0"/>
              <c:showBubbleSize val="0"/>
            </c:dLbl>
            <c:showLegendKey val="0"/>
            <c:showVal val="0"/>
            <c:showCatName val="0"/>
            <c:showSerName val="0"/>
            <c:showPercent val="0"/>
            <c:showBubbleSize val="0"/>
          </c:dLbls>
          <c:cat>
            <c:strRef>
              <c:f>Sheet1!$A$2:$A$4</c:f>
              <c:strCache>
                <c:ptCount val="3"/>
                <c:pt idx="0">
                  <c:v>Vilnius</c:v>
                </c:pt>
                <c:pt idx="1">
                  <c:v>Vilniaus raj.</c:v>
                </c:pt>
                <c:pt idx="2">
                  <c:v>Šalčininkų raj.</c:v>
                </c:pt>
              </c:strCache>
            </c:strRef>
          </c:cat>
          <c:val>
            <c:numRef>
              <c:f>Sheet1!$B$2:$B$4</c:f>
              <c:numCache>
                <c:formatCode>0.00%</c:formatCode>
                <c:ptCount val="3"/>
                <c:pt idx="0">
                  <c:v>0.70569999999999999</c:v>
                </c:pt>
                <c:pt idx="1">
                  <c:v>0.2049</c:v>
                </c:pt>
                <c:pt idx="2">
                  <c:v>8.9399999999999993E-2</c:v>
                </c:pt>
              </c:numCache>
            </c:numRef>
          </c:val>
        </c:ser>
        <c:dLbls>
          <c:showLegendKey val="0"/>
          <c:showVal val="0"/>
          <c:showCatName val="0"/>
          <c:showSerName val="0"/>
          <c:showPercent val="0"/>
          <c:showBubbleSize val="0"/>
          <c:showLeaderLines val="1"/>
        </c:dLbls>
        <c:firstSliceAng val="338"/>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Vilnius</c:v>
                </c:pt>
              </c:strCache>
            </c:strRef>
          </c:tx>
          <c:invertIfNegative val="0"/>
          <c:dLbls>
            <c:showLegendKey val="0"/>
            <c:showVal val="1"/>
            <c:showCatName val="0"/>
            <c:showSerName val="0"/>
            <c:showPercent val="0"/>
            <c:showBubbleSize val="0"/>
            <c:showLeaderLines val="0"/>
          </c:dLbls>
          <c:cat>
            <c:strRef>
              <c:f>Sheet1!$A$2:$A$3</c:f>
              <c:strCache>
                <c:ptCount val="2"/>
                <c:pt idx="0">
                  <c:v>Įstaigų sk. % </c:v>
                </c:pt>
                <c:pt idx="1">
                  <c:v>Lėšos %</c:v>
                </c:pt>
              </c:strCache>
            </c:strRef>
          </c:cat>
          <c:val>
            <c:numRef>
              <c:f>Sheet1!$B$2:$B$3</c:f>
              <c:numCache>
                <c:formatCode>0.00%</c:formatCode>
                <c:ptCount val="2"/>
                <c:pt idx="0">
                  <c:v>0.73</c:v>
                </c:pt>
                <c:pt idx="1">
                  <c:v>0.70569999999999999</c:v>
                </c:pt>
              </c:numCache>
            </c:numRef>
          </c:val>
        </c:ser>
        <c:ser>
          <c:idx val="1"/>
          <c:order val="1"/>
          <c:tx>
            <c:strRef>
              <c:f>Sheet1!$C$1</c:f>
              <c:strCache>
                <c:ptCount val="1"/>
                <c:pt idx="0">
                  <c:v>Vilniaus raj.</c:v>
                </c:pt>
              </c:strCache>
            </c:strRef>
          </c:tx>
          <c:invertIfNegative val="0"/>
          <c:dLbls>
            <c:showLegendKey val="0"/>
            <c:showVal val="1"/>
            <c:showCatName val="0"/>
            <c:showSerName val="0"/>
            <c:showPercent val="0"/>
            <c:showBubbleSize val="0"/>
            <c:showLeaderLines val="0"/>
          </c:dLbls>
          <c:cat>
            <c:strRef>
              <c:f>Sheet1!$A$2:$A$3</c:f>
              <c:strCache>
                <c:ptCount val="2"/>
                <c:pt idx="0">
                  <c:v>Įstaigų sk. % </c:v>
                </c:pt>
                <c:pt idx="1">
                  <c:v>Lėšos %</c:v>
                </c:pt>
              </c:strCache>
            </c:strRef>
          </c:cat>
          <c:val>
            <c:numRef>
              <c:f>Sheet1!$C$2:$C$3</c:f>
              <c:numCache>
                <c:formatCode>0.00%</c:formatCode>
                <c:ptCount val="2"/>
                <c:pt idx="0">
                  <c:v>0.16</c:v>
                </c:pt>
                <c:pt idx="1">
                  <c:v>0.2049</c:v>
                </c:pt>
              </c:numCache>
            </c:numRef>
          </c:val>
        </c:ser>
        <c:ser>
          <c:idx val="2"/>
          <c:order val="2"/>
          <c:tx>
            <c:strRef>
              <c:f>Sheet1!$D$1</c:f>
              <c:strCache>
                <c:ptCount val="1"/>
                <c:pt idx="0">
                  <c:v>Šalčininkų raj.</c:v>
                </c:pt>
              </c:strCache>
            </c:strRef>
          </c:tx>
          <c:invertIfNegative val="0"/>
          <c:dLbls>
            <c:showLegendKey val="0"/>
            <c:showVal val="1"/>
            <c:showCatName val="0"/>
            <c:showSerName val="0"/>
            <c:showPercent val="0"/>
            <c:showBubbleSize val="0"/>
            <c:showLeaderLines val="0"/>
          </c:dLbls>
          <c:cat>
            <c:strRef>
              <c:f>Sheet1!$A$2:$A$3</c:f>
              <c:strCache>
                <c:ptCount val="2"/>
                <c:pt idx="0">
                  <c:v>Įstaigų sk. % </c:v>
                </c:pt>
                <c:pt idx="1">
                  <c:v>Lėšos %</c:v>
                </c:pt>
              </c:strCache>
            </c:strRef>
          </c:cat>
          <c:val>
            <c:numRef>
              <c:f>Sheet1!$D$2:$D$3</c:f>
              <c:numCache>
                <c:formatCode>0.00%</c:formatCode>
                <c:ptCount val="2"/>
                <c:pt idx="0">
                  <c:v>0.11</c:v>
                </c:pt>
                <c:pt idx="1">
                  <c:v>8.9399999999999993E-2</c:v>
                </c:pt>
              </c:numCache>
            </c:numRef>
          </c:val>
        </c:ser>
        <c:dLbls>
          <c:showLegendKey val="0"/>
          <c:showVal val="0"/>
          <c:showCatName val="0"/>
          <c:showSerName val="0"/>
          <c:showPercent val="0"/>
          <c:showBubbleSize val="0"/>
        </c:dLbls>
        <c:gapWidth val="150"/>
        <c:axId val="58238848"/>
        <c:axId val="58240384"/>
      </c:barChart>
      <c:catAx>
        <c:axId val="58238848"/>
        <c:scaling>
          <c:orientation val="minMax"/>
        </c:scaling>
        <c:delete val="0"/>
        <c:axPos val="b"/>
        <c:majorTickMark val="out"/>
        <c:minorTickMark val="none"/>
        <c:tickLblPos val="nextTo"/>
        <c:crossAx val="58240384"/>
        <c:crosses val="autoZero"/>
        <c:auto val="1"/>
        <c:lblAlgn val="ctr"/>
        <c:lblOffset val="100"/>
        <c:noMultiLvlLbl val="0"/>
      </c:catAx>
      <c:valAx>
        <c:axId val="58240384"/>
        <c:scaling>
          <c:orientation val="minMax"/>
          <c:max val="1"/>
          <c:min val="0"/>
        </c:scaling>
        <c:delete val="0"/>
        <c:axPos val="l"/>
        <c:majorGridlines/>
        <c:numFmt formatCode="0%" sourceLinked="0"/>
        <c:majorTickMark val="out"/>
        <c:minorTickMark val="none"/>
        <c:tickLblPos val="nextTo"/>
        <c:crossAx val="582388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theme" Target="../theme/theme3.xml"/><Relationship Id="rId4" Type="http://schemas.openxmlformats.org/officeDocument/2006/relationships/image" Target="../media/image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endParaRPr lang="lt-LT"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8D221C3-3D92-417C-85F5-E1AEE47E9AB8}" type="slidenum">
              <a:rPr lang="lt-LT" smtClean="0"/>
              <a:t>‹#›</a:t>
            </a:fld>
            <a:endParaRPr lang="lt-LT"/>
          </a:p>
        </p:txBody>
      </p:sp>
      <p:grpSp>
        <p:nvGrpSpPr>
          <p:cNvPr id="7" name="Group 6"/>
          <p:cNvGrpSpPr/>
          <p:nvPr/>
        </p:nvGrpSpPr>
        <p:grpSpPr>
          <a:xfrm>
            <a:off x="734541" y="136292"/>
            <a:ext cx="5616624" cy="720080"/>
            <a:chOff x="0" y="0"/>
            <a:chExt cx="5073693" cy="657225"/>
          </a:xfrm>
        </p:grpSpPr>
        <p:pic>
          <p:nvPicPr>
            <p:cNvPr id="8" name="Picture 7" descr="ES_2007_2013_zenkla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09725" cy="657225"/>
            </a:xfrm>
            <a:prstGeom prst="rect">
              <a:avLst/>
            </a:prstGeom>
            <a:noFill/>
            <a:ln w="9525">
              <a:noFill/>
              <a:miter lim="800000"/>
              <a:headEnd/>
              <a:tailEnd/>
            </a:ln>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0"/>
              <a:ext cx="1609725" cy="65722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02068" y="0"/>
              <a:ext cx="1571625" cy="657225"/>
            </a:xfrm>
            <a:prstGeom prst="rect">
              <a:avLst/>
            </a:prstGeom>
            <a:noFill/>
          </p:spPr>
        </p:pic>
      </p:grpSp>
    </p:spTree>
    <p:extLst>
      <p:ext uri="{BB962C8B-B14F-4D97-AF65-F5344CB8AC3E}">
        <p14:creationId xmlns:p14="http://schemas.microsoft.com/office/powerpoint/2010/main" val="1282064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1CD7B2-CA6F-4970-A595-FD7C4D9E2772}" type="datetimeFigureOut">
              <a:rPr lang="lt-LT" smtClean="0"/>
              <a:t>2015-05-05</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0EF7DFF-E93F-44CF-886D-E9CFE3C5BA34}" type="slidenum">
              <a:rPr lang="lt-LT" smtClean="0"/>
              <a:t>‹#›</a:t>
            </a:fld>
            <a:endParaRPr lang="lt-LT"/>
          </a:p>
        </p:txBody>
      </p:sp>
    </p:spTree>
    <p:extLst>
      <p:ext uri="{BB962C8B-B14F-4D97-AF65-F5344CB8AC3E}">
        <p14:creationId xmlns:p14="http://schemas.microsoft.com/office/powerpoint/2010/main" val="625379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039E57-15EF-4916-B965-B4247B028E0F}" type="datetimeFigureOut">
              <a:rPr lang="lt-LT" smtClean="0"/>
              <a:t>2015-05-05</a:t>
            </a:fld>
            <a:endParaRPr lang="lt-L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lt-L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0426E2-C711-45DB-BEE1-AFE2D994D744}"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580426E2-C711-45DB-BEE1-AFE2D994D744}"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580426E2-C711-45DB-BEE1-AFE2D994D744}"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580426E2-C711-45DB-BEE1-AFE2D994D744}" type="slidenum">
              <a:rPr lang="lt-LT" smtClean="0"/>
              <a:t>‹#›</a:t>
            </a:fld>
            <a:endParaRPr lang="lt-LT"/>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580426E2-C711-45DB-BEE1-AFE2D994D744}" type="slidenum">
              <a:rPr lang="lt-LT" smtClean="0"/>
              <a:t>‹#›</a:t>
            </a:fld>
            <a:endParaRPr lang="lt-L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6" name="Footer Placeholder 5"/>
          <p:cNvSpPr>
            <a:spLocks noGrp="1"/>
          </p:cNvSpPr>
          <p:nvPr>
            <p:ph type="ftr" sz="quarter" idx="11"/>
          </p:nvPr>
        </p:nvSpPr>
        <p:spPr/>
        <p:txBody>
          <a:bodyPr/>
          <a:lstStyle>
            <a:extLst/>
          </a:lstStyle>
          <a:p>
            <a:endParaRPr lang="lt-LT"/>
          </a:p>
        </p:txBody>
      </p:sp>
      <p:sp>
        <p:nvSpPr>
          <p:cNvPr id="7" name="Slide Number Placeholder 6"/>
          <p:cNvSpPr>
            <a:spLocks noGrp="1"/>
          </p:cNvSpPr>
          <p:nvPr>
            <p:ph type="sldNum" sz="quarter" idx="12"/>
          </p:nvPr>
        </p:nvSpPr>
        <p:spPr/>
        <p:txBody>
          <a:bodyPr/>
          <a:lstStyle>
            <a:extLst/>
          </a:lstStyle>
          <a:p>
            <a:fld id="{580426E2-C711-45DB-BEE1-AFE2D994D744}" type="slidenum">
              <a:rPr lang="lt-LT" smtClean="0"/>
              <a:t>‹#›</a:t>
            </a:fld>
            <a:endParaRPr lang="lt-L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8" name="Footer Placeholder 7"/>
          <p:cNvSpPr>
            <a:spLocks noGrp="1"/>
          </p:cNvSpPr>
          <p:nvPr>
            <p:ph type="ftr" sz="quarter" idx="11"/>
          </p:nvPr>
        </p:nvSpPr>
        <p:spPr/>
        <p:txBody>
          <a:bodyPr/>
          <a:lstStyle>
            <a:extLst/>
          </a:lstStyle>
          <a:p>
            <a:endParaRPr lang="lt-LT"/>
          </a:p>
        </p:txBody>
      </p:sp>
      <p:sp>
        <p:nvSpPr>
          <p:cNvPr id="9" name="Slide Number Placeholder 8"/>
          <p:cNvSpPr>
            <a:spLocks noGrp="1"/>
          </p:cNvSpPr>
          <p:nvPr>
            <p:ph type="sldNum" sz="quarter" idx="12"/>
          </p:nvPr>
        </p:nvSpPr>
        <p:spPr/>
        <p:txBody>
          <a:bodyPr/>
          <a:lstStyle>
            <a:extLst/>
          </a:lstStyle>
          <a:p>
            <a:fld id="{580426E2-C711-45DB-BEE1-AFE2D994D744}"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4" name="Footer Placeholder 3"/>
          <p:cNvSpPr>
            <a:spLocks noGrp="1"/>
          </p:cNvSpPr>
          <p:nvPr>
            <p:ph type="ftr" sz="quarter" idx="11"/>
          </p:nvPr>
        </p:nvSpPr>
        <p:spPr/>
        <p:txBody>
          <a:bodyPr/>
          <a:lstStyle>
            <a:extLst/>
          </a:lstStyle>
          <a:p>
            <a:endParaRPr lang="lt-LT"/>
          </a:p>
        </p:txBody>
      </p:sp>
      <p:sp>
        <p:nvSpPr>
          <p:cNvPr id="5" name="Slide Number Placeholder 4"/>
          <p:cNvSpPr>
            <a:spLocks noGrp="1"/>
          </p:cNvSpPr>
          <p:nvPr>
            <p:ph type="sldNum" sz="quarter" idx="12"/>
          </p:nvPr>
        </p:nvSpPr>
        <p:spPr/>
        <p:txBody>
          <a:bodyPr/>
          <a:lstStyle>
            <a:extLst/>
          </a:lstStyle>
          <a:p>
            <a:fld id="{580426E2-C711-45DB-BEE1-AFE2D994D744}" type="slidenum">
              <a:rPr lang="lt-LT" smtClean="0"/>
              <a:t>‹#›</a:t>
            </a:fld>
            <a:endParaRPr lang="lt-L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039E57-15EF-4916-B965-B4247B028E0F}" type="datetimeFigureOut">
              <a:rPr lang="lt-LT" smtClean="0"/>
              <a:t>2015-05-05</a:t>
            </a:fld>
            <a:endParaRPr lang="lt-LT"/>
          </a:p>
        </p:txBody>
      </p:sp>
      <p:sp>
        <p:nvSpPr>
          <p:cNvPr id="3" name="Footer Placeholder 2"/>
          <p:cNvSpPr>
            <a:spLocks noGrp="1"/>
          </p:cNvSpPr>
          <p:nvPr>
            <p:ph type="ftr" sz="quarter" idx="11"/>
          </p:nvPr>
        </p:nvSpPr>
        <p:spPr/>
        <p:txBody>
          <a:bodyPr/>
          <a:lstStyle>
            <a:extLst/>
          </a:lstStyle>
          <a:p>
            <a:endParaRPr lang="lt-LT"/>
          </a:p>
        </p:txBody>
      </p:sp>
      <p:sp>
        <p:nvSpPr>
          <p:cNvPr id="4" name="Slide Number Placeholder 3"/>
          <p:cNvSpPr>
            <a:spLocks noGrp="1"/>
          </p:cNvSpPr>
          <p:nvPr>
            <p:ph type="sldNum" sz="quarter" idx="12"/>
          </p:nvPr>
        </p:nvSpPr>
        <p:spPr/>
        <p:txBody>
          <a:bodyPr/>
          <a:lstStyle>
            <a:extLst/>
          </a:lstStyle>
          <a:p>
            <a:fld id="{580426E2-C711-45DB-BEE1-AFE2D994D744}"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039E57-15EF-4916-B965-B4247B028E0F}" type="datetimeFigureOut">
              <a:rPr lang="lt-LT" smtClean="0"/>
              <a:t>2015-05-05</a:t>
            </a:fld>
            <a:endParaRPr lang="lt-LT"/>
          </a:p>
        </p:txBody>
      </p:sp>
      <p:sp>
        <p:nvSpPr>
          <p:cNvPr id="6" name="Footer Placeholder 5"/>
          <p:cNvSpPr>
            <a:spLocks noGrp="1"/>
          </p:cNvSpPr>
          <p:nvPr>
            <p:ph type="ftr" sz="quarter" idx="11"/>
          </p:nvPr>
        </p:nvSpPr>
        <p:spPr/>
        <p:txBody>
          <a:bodyPr/>
          <a:lstStyle>
            <a:extLst/>
          </a:lstStyle>
          <a:p>
            <a:endParaRPr lang="lt-LT"/>
          </a:p>
        </p:txBody>
      </p:sp>
      <p:sp>
        <p:nvSpPr>
          <p:cNvPr id="7" name="Slide Number Placeholder 6"/>
          <p:cNvSpPr>
            <a:spLocks noGrp="1"/>
          </p:cNvSpPr>
          <p:nvPr>
            <p:ph type="sldNum" sz="quarter" idx="12"/>
          </p:nvPr>
        </p:nvSpPr>
        <p:spPr/>
        <p:txBody>
          <a:bodyPr/>
          <a:lstStyle>
            <a:extLst/>
          </a:lstStyle>
          <a:p>
            <a:fld id="{580426E2-C711-45DB-BEE1-AFE2D994D744}"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039E57-15EF-4916-B965-B4247B028E0F}" type="datetimeFigureOut">
              <a:rPr lang="lt-LT" smtClean="0"/>
              <a:t>2015-05-05</a:t>
            </a:fld>
            <a:endParaRPr lang="lt-L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t-L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0426E2-C711-45DB-BEE1-AFE2D994D744}" type="slidenum">
              <a:rPr lang="lt-LT" smtClean="0"/>
              <a:t>‹#›</a:t>
            </a:fld>
            <a:endParaRPr lang="lt-L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039E57-15EF-4916-B965-B4247B028E0F}" type="datetimeFigureOut">
              <a:rPr lang="lt-LT" smtClean="0"/>
              <a:t>2015-05-05</a:t>
            </a:fld>
            <a:endParaRPr lang="lt-LT"/>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t-LT"/>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0426E2-C711-45DB-BEE1-AFE2D994D744}"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vvsb.lt/sveikatos-kabinetu-atnaujinima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149080"/>
            <a:ext cx="8458200" cy="1222375"/>
          </a:xfrm>
        </p:spPr>
        <p:txBody>
          <a:bodyPr>
            <a:noAutofit/>
          </a:bodyPr>
          <a:lstStyle/>
          <a:p>
            <a:pPr algn="ctr"/>
            <a:r>
              <a:rPr lang="lt-LT" sz="2800" dirty="0" smtClean="0">
                <a:solidFill>
                  <a:srgbClr val="0070C0"/>
                </a:solidFill>
              </a:rPr>
              <a:t/>
            </a:r>
            <a:br>
              <a:rPr lang="lt-LT" sz="2800" dirty="0" smtClean="0">
                <a:solidFill>
                  <a:srgbClr val="0070C0"/>
                </a:solidFill>
              </a:rPr>
            </a:br>
            <a:r>
              <a:rPr lang="lt-LT" sz="2800" dirty="0" smtClean="0">
                <a:solidFill>
                  <a:srgbClr val="002060"/>
                </a:solidFill>
                <a:effectLst/>
              </a:rPr>
              <a:t>Projekto </a:t>
            </a:r>
            <a:br>
              <a:rPr lang="lt-LT" sz="2800" dirty="0" smtClean="0">
                <a:solidFill>
                  <a:srgbClr val="002060"/>
                </a:solidFill>
                <a:effectLst/>
              </a:rPr>
            </a:br>
            <a:r>
              <a:rPr lang="lt-LT" sz="2800" dirty="0" smtClean="0">
                <a:solidFill>
                  <a:srgbClr val="002060"/>
                </a:solidFill>
                <a:effectLst/>
              </a:rPr>
              <a:t>„Sveikatos priežiūros paslaugų teikimo Šalčininkų raj., Vilniaus raj. ir Vilniaus miesto savivaldybių mokyklose / ikimokyklinio ugdymo įstaigose gerinimas“</a:t>
            </a:r>
            <a:br>
              <a:rPr lang="lt-LT" sz="2800" dirty="0" smtClean="0">
                <a:solidFill>
                  <a:srgbClr val="002060"/>
                </a:solidFill>
                <a:effectLst/>
              </a:rPr>
            </a:br>
            <a:r>
              <a:rPr lang="lt-LT" sz="2400" i="1" dirty="0" smtClean="0">
                <a:solidFill>
                  <a:srgbClr val="002060"/>
                </a:solidFill>
                <a:effectLst/>
              </a:rPr>
              <a:t>(projekto </a:t>
            </a:r>
            <a:r>
              <a:rPr lang="lt-LT" sz="2400" i="1" dirty="0">
                <a:solidFill>
                  <a:srgbClr val="002060"/>
                </a:solidFill>
                <a:effectLst/>
              </a:rPr>
              <a:t>kodas NR. </a:t>
            </a:r>
            <a:r>
              <a:rPr lang="lt-LT" sz="2400" i="1" dirty="0" smtClean="0">
                <a:solidFill>
                  <a:srgbClr val="002060"/>
                </a:solidFill>
                <a:effectLst/>
              </a:rPr>
              <a:t>NOR-LT11-SAM-01-K-02-003) </a:t>
            </a:r>
            <a:br>
              <a:rPr lang="lt-LT" sz="2400" i="1" dirty="0" smtClean="0">
                <a:solidFill>
                  <a:srgbClr val="002060"/>
                </a:solidFill>
                <a:effectLst/>
              </a:rPr>
            </a:br>
            <a:r>
              <a:rPr lang="lt-LT" sz="2400" i="1" dirty="0">
                <a:solidFill>
                  <a:srgbClr val="002060"/>
                </a:solidFill>
                <a:effectLst/>
              </a:rPr>
              <a:t/>
            </a:r>
            <a:br>
              <a:rPr lang="lt-LT" sz="2400" i="1" dirty="0">
                <a:solidFill>
                  <a:srgbClr val="002060"/>
                </a:solidFill>
                <a:effectLst/>
              </a:rPr>
            </a:br>
            <a:r>
              <a:rPr lang="lt-LT" sz="3200" dirty="0" smtClean="0">
                <a:solidFill>
                  <a:srgbClr val="002060"/>
                </a:solidFill>
                <a:effectLst/>
              </a:rPr>
              <a:t>PRISTATYMAS</a:t>
            </a:r>
            <a:r>
              <a:rPr lang="lt-LT" sz="2800" dirty="0"/>
              <a:t/>
            </a:r>
            <a:br>
              <a:rPr lang="lt-LT" sz="2800" dirty="0"/>
            </a:br>
            <a:endParaRPr lang="lt-LT" sz="2800" dirty="0"/>
          </a:p>
        </p:txBody>
      </p:sp>
      <p:pic>
        <p:nvPicPr>
          <p:cNvPr id="1026" name="Picture 2" descr="C:\Users\Asusas\Downloads\programos_zenklas_lt_horizontalus_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03848" cy="9840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lniaus visuomenės sveikatos biur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36367"/>
            <a:ext cx="3429000" cy="8477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www.sam.lt/sam/m/m_images/wfiles/iwninu4921.png"/>
          <p:cNvPicPr/>
          <p:nvPr/>
        </p:nvPicPr>
        <p:blipFill>
          <a:blip r:embed="rId4">
            <a:extLst>
              <a:ext uri="{28A0092B-C50C-407E-A947-70E740481C1C}">
                <a14:useLocalDpi xmlns:a14="http://schemas.microsoft.com/office/drawing/2010/main" val="0"/>
              </a:ext>
            </a:extLst>
          </a:blip>
          <a:srcRect/>
          <a:stretch>
            <a:fillRect/>
          </a:stretch>
        </p:blipFill>
        <p:spPr bwMode="auto">
          <a:xfrm>
            <a:off x="3313556" y="288767"/>
            <a:ext cx="2705100" cy="695325"/>
          </a:xfrm>
          <a:prstGeom prst="rect">
            <a:avLst/>
          </a:prstGeom>
          <a:noFill/>
          <a:ln>
            <a:noFill/>
          </a:ln>
        </p:spPr>
      </p:pic>
    </p:spTree>
    <p:extLst>
      <p:ext uri="{BB962C8B-B14F-4D97-AF65-F5344CB8AC3E}">
        <p14:creationId xmlns:p14="http://schemas.microsoft.com/office/powerpoint/2010/main" val="3304947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3705275"/>
          </a:xfrm>
        </p:spPr>
        <p:txBody>
          <a:bodyPr>
            <a:noAutofit/>
          </a:bodyPr>
          <a:lstStyle/>
          <a:p>
            <a:endParaRPr lang="lt-LT" sz="2800" b="1" dirty="0" smtClean="0">
              <a:solidFill>
                <a:srgbClr val="002060"/>
              </a:solidFill>
            </a:endParaRPr>
          </a:p>
          <a:p>
            <a:r>
              <a:rPr lang="lt-LT" sz="2800" b="1" dirty="0" smtClean="0">
                <a:solidFill>
                  <a:srgbClr val="002060"/>
                </a:solidFill>
              </a:rPr>
              <a:t>Projektas </a:t>
            </a:r>
            <a:r>
              <a:rPr lang="lt-LT" sz="2800" b="1" dirty="0">
                <a:solidFill>
                  <a:srgbClr val="002060"/>
                </a:solidFill>
              </a:rPr>
              <a:t>finansuojamas</a:t>
            </a:r>
            <a:r>
              <a:rPr lang="lt-LT" sz="2400" b="1" dirty="0" smtClean="0">
                <a:solidFill>
                  <a:srgbClr val="002060"/>
                </a:solidFill>
              </a:rPr>
              <a:t>: </a:t>
            </a:r>
          </a:p>
          <a:p>
            <a:pPr marL="109728" indent="0">
              <a:buNone/>
            </a:pPr>
            <a:endParaRPr lang="lt-LT" sz="2000" dirty="0" smtClean="0">
              <a:solidFill>
                <a:srgbClr val="002060"/>
              </a:solidFill>
            </a:endParaRPr>
          </a:p>
          <a:p>
            <a:pPr marL="109728" indent="0" algn="just">
              <a:buNone/>
            </a:pPr>
            <a:r>
              <a:rPr lang="lt-LT" sz="2300" dirty="0" smtClean="0">
                <a:solidFill>
                  <a:srgbClr val="002060"/>
                </a:solidFill>
              </a:rPr>
              <a:t>2009–2014 </a:t>
            </a:r>
            <a:r>
              <a:rPr lang="lt-LT" sz="2300" dirty="0">
                <a:solidFill>
                  <a:srgbClr val="002060"/>
                </a:solidFill>
              </a:rPr>
              <a:t>m. Norvegijos finansinio mechanizmo </a:t>
            </a:r>
            <a:r>
              <a:rPr lang="lt-LT" sz="2300" dirty="0" smtClean="0">
                <a:solidFill>
                  <a:srgbClr val="002060"/>
                </a:solidFill>
              </a:rPr>
              <a:t>(programos </a:t>
            </a:r>
            <a:r>
              <a:rPr lang="lt-LT" sz="2300" dirty="0">
                <a:solidFill>
                  <a:srgbClr val="002060"/>
                </a:solidFill>
              </a:rPr>
              <a:t>Nr. LT11 „Visuomenės sveikatai skirtos iniciatyvos“ priemonės „Sveikatos priežiūros paslaugų teikimo mokyklose ir ikimokyklinio ugdymo įstaigose gerinimas</a:t>
            </a:r>
            <a:r>
              <a:rPr lang="lt-LT" sz="2300" dirty="0" smtClean="0">
                <a:solidFill>
                  <a:srgbClr val="002060"/>
                </a:solidFill>
              </a:rPr>
              <a:t>“) </a:t>
            </a:r>
            <a:r>
              <a:rPr lang="lt-LT" sz="2300" dirty="0">
                <a:solidFill>
                  <a:srgbClr val="002060"/>
                </a:solidFill>
              </a:rPr>
              <a:t>lėšomis. Paramos ir bendrojo finansavimo lėšos sudaro 100 procentų visų tinkamų finansuoti Projekto išlaidų. </a:t>
            </a:r>
            <a:endParaRPr lang="lt-LT" sz="2300" dirty="0" smtClean="0">
              <a:solidFill>
                <a:srgbClr val="002060"/>
              </a:solidFill>
            </a:endParaRPr>
          </a:p>
          <a:p>
            <a:pPr algn="just"/>
            <a:endParaRPr lang="lt-LT" sz="2800" dirty="0" smtClean="0">
              <a:solidFill>
                <a:srgbClr val="002060"/>
              </a:solidFill>
            </a:endParaRPr>
          </a:p>
          <a:p>
            <a:pPr algn="just"/>
            <a:r>
              <a:rPr lang="lt-LT" sz="2800" b="1" dirty="0" smtClean="0">
                <a:solidFill>
                  <a:srgbClr val="002060"/>
                </a:solidFill>
              </a:rPr>
              <a:t>Projektą įgyvendina:</a:t>
            </a:r>
            <a:endParaRPr lang="en-US" sz="2800" b="1" dirty="0" smtClean="0">
              <a:solidFill>
                <a:srgbClr val="002060"/>
              </a:solidFill>
            </a:endParaRPr>
          </a:p>
          <a:p>
            <a:pPr algn="just"/>
            <a:endParaRPr lang="lt-LT" sz="2800" dirty="0" smtClean="0">
              <a:solidFill>
                <a:srgbClr val="002060"/>
              </a:solidFill>
            </a:endParaRPr>
          </a:p>
        </p:txBody>
      </p:sp>
      <p:pic>
        <p:nvPicPr>
          <p:cNvPr id="4" name="Picture 3" descr="C:\Users\Asusas\Downloads\programos_zenklas_lt_horizontalus_jpg (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0823" y="615075"/>
            <a:ext cx="2808312" cy="1008112"/>
          </a:xfrm>
          <a:prstGeom prst="rect">
            <a:avLst/>
          </a:prstGeom>
          <a:noFill/>
          <a:ln>
            <a:noFill/>
          </a:ln>
        </p:spPr>
      </p:pic>
      <p:pic>
        <p:nvPicPr>
          <p:cNvPr id="7" name="Picture 4" descr="Vilniaus visuomenės sveikatos biur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437112"/>
            <a:ext cx="4011537" cy="991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567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3705275"/>
          </a:xfrm>
        </p:spPr>
        <p:txBody>
          <a:bodyPr>
            <a:noAutofit/>
          </a:bodyPr>
          <a:lstStyle/>
          <a:p>
            <a:pPr algn="just"/>
            <a:r>
              <a:rPr lang="lt-LT" sz="2800" b="1" dirty="0">
                <a:solidFill>
                  <a:srgbClr val="002060"/>
                </a:solidFill>
              </a:rPr>
              <a:t>Projekto tikslas </a:t>
            </a:r>
            <a:r>
              <a:rPr lang="lt-LT" sz="2800" b="1" dirty="0" smtClean="0">
                <a:solidFill>
                  <a:srgbClr val="002060"/>
                </a:solidFill>
              </a:rPr>
              <a:t>- </a:t>
            </a:r>
            <a:r>
              <a:rPr lang="lt-LT" sz="2800" dirty="0" smtClean="0">
                <a:solidFill>
                  <a:srgbClr val="002060"/>
                </a:solidFill>
              </a:rPr>
              <a:t>Sveikatos </a:t>
            </a:r>
            <a:r>
              <a:rPr lang="lt-LT" sz="2800" dirty="0">
                <a:solidFill>
                  <a:srgbClr val="002060"/>
                </a:solidFill>
              </a:rPr>
              <a:t>priežiūros paslaugų teikimo Šalčininkų raj., Vilniaus raj. ir Vilniaus miesto mokyklose ir ikimokyklinio ugdymo įstaigose </a:t>
            </a:r>
            <a:r>
              <a:rPr lang="lt-LT" sz="2800" dirty="0" smtClean="0">
                <a:solidFill>
                  <a:srgbClr val="002060"/>
                </a:solidFill>
              </a:rPr>
              <a:t>gerinimas;</a:t>
            </a:r>
          </a:p>
          <a:p>
            <a:pPr algn="just"/>
            <a:endParaRPr lang="lt-LT" sz="2800" dirty="0" smtClean="0">
              <a:solidFill>
                <a:srgbClr val="002060"/>
              </a:solidFill>
            </a:endParaRPr>
          </a:p>
          <a:p>
            <a:pPr algn="just"/>
            <a:r>
              <a:rPr lang="lt-LT" sz="2800" b="1" dirty="0" smtClean="0">
                <a:solidFill>
                  <a:srgbClr val="002060"/>
                </a:solidFill>
              </a:rPr>
              <a:t>Projekto pagrindinis uždavinys </a:t>
            </a:r>
            <a:r>
              <a:rPr lang="lt-LT" sz="2800" dirty="0" smtClean="0">
                <a:solidFill>
                  <a:srgbClr val="002060"/>
                </a:solidFill>
              </a:rPr>
              <a:t>- </a:t>
            </a:r>
            <a:r>
              <a:rPr lang="lt-LT" sz="2800" dirty="0">
                <a:solidFill>
                  <a:srgbClr val="002060"/>
                </a:solidFill>
              </a:rPr>
              <a:t>Aprūpinti reikalinga įranga </a:t>
            </a:r>
            <a:r>
              <a:rPr lang="lt-LT" sz="2800" dirty="0" smtClean="0">
                <a:solidFill>
                  <a:srgbClr val="002060"/>
                </a:solidFill>
              </a:rPr>
              <a:t>200-us </a:t>
            </a:r>
            <a:r>
              <a:rPr lang="lt-LT" sz="2800" dirty="0">
                <a:solidFill>
                  <a:srgbClr val="002060"/>
                </a:solidFill>
              </a:rPr>
              <a:t>sveikatos priežiūros </a:t>
            </a:r>
            <a:r>
              <a:rPr lang="lt-LT" sz="2800" dirty="0" smtClean="0">
                <a:solidFill>
                  <a:srgbClr val="002060"/>
                </a:solidFill>
              </a:rPr>
              <a:t>kabinetų;</a:t>
            </a:r>
          </a:p>
          <a:p>
            <a:pPr algn="just"/>
            <a:endParaRPr lang="lt-LT" sz="2800" dirty="0" smtClean="0">
              <a:solidFill>
                <a:srgbClr val="002060"/>
              </a:solidFill>
            </a:endParaRPr>
          </a:p>
          <a:p>
            <a:pPr algn="just"/>
            <a:r>
              <a:rPr lang="lt-LT" sz="2800" b="1" dirty="0" smtClean="0">
                <a:solidFill>
                  <a:srgbClr val="002060"/>
                </a:solidFill>
              </a:rPr>
              <a:t>Projekto įgyvendinimo laikotarpis </a:t>
            </a:r>
            <a:r>
              <a:rPr lang="lt-LT" sz="2800" dirty="0" smtClean="0">
                <a:solidFill>
                  <a:srgbClr val="002060"/>
                </a:solidFill>
              </a:rPr>
              <a:t>– 2015 m. vasaris – 201</a:t>
            </a:r>
            <a:r>
              <a:rPr lang="en-US" sz="2800" dirty="0" smtClean="0">
                <a:solidFill>
                  <a:srgbClr val="002060"/>
                </a:solidFill>
              </a:rPr>
              <a:t>6</a:t>
            </a:r>
            <a:r>
              <a:rPr lang="lt-LT" sz="2800" dirty="0" smtClean="0">
                <a:solidFill>
                  <a:srgbClr val="002060"/>
                </a:solidFill>
              </a:rPr>
              <a:t> m. </a:t>
            </a:r>
            <a:r>
              <a:rPr lang="en-US" sz="2800" dirty="0" err="1" smtClean="0">
                <a:solidFill>
                  <a:srgbClr val="002060"/>
                </a:solidFill>
              </a:rPr>
              <a:t>sausis</a:t>
            </a:r>
            <a:r>
              <a:rPr lang="lt-LT" sz="2800" dirty="0" smtClean="0">
                <a:solidFill>
                  <a:srgbClr val="002060"/>
                </a:solidFill>
              </a:rPr>
              <a:t>.</a:t>
            </a:r>
            <a:endParaRPr lang="lt-LT" sz="2800" dirty="0">
              <a:solidFill>
                <a:srgbClr val="002060"/>
              </a:solidFill>
            </a:endParaRPr>
          </a:p>
        </p:txBody>
      </p:sp>
    </p:spTree>
    <p:extLst>
      <p:ext uri="{BB962C8B-B14F-4D97-AF65-F5344CB8AC3E}">
        <p14:creationId xmlns:p14="http://schemas.microsoft.com/office/powerpoint/2010/main" val="125361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640960" cy="4896544"/>
          </a:xfrm>
        </p:spPr>
        <p:txBody>
          <a:bodyPr>
            <a:normAutofit fontScale="77500" lnSpcReduction="20000"/>
          </a:bodyPr>
          <a:lstStyle/>
          <a:p>
            <a:pPr marL="109728" indent="0" algn="just">
              <a:buNone/>
            </a:pPr>
            <a:r>
              <a:rPr lang="lt-LT" dirty="0" smtClean="0">
                <a:solidFill>
                  <a:srgbClr val="002060"/>
                </a:solidFill>
              </a:rPr>
              <a:t>Siekiama </a:t>
            </a:r>
            <a:r>
              <a:rPr lang="lt-LT" dirty="0">
                <a:solidFill>
                  <a:srgbClr val="002060"/>
                </a:solidFill>
              </a:rPr>
              <a:t>pagerinti </a:t>
            </a:r>
            <a:r>
              <a:rPr lang="lt-LT" dirty="0" smtClean="0">
                <a:solidFill>
                  <a:srgbClr val="002060"/>
                </a:solidFill>
              </a:rPr>
              <a:t>sveikatos priežiūros (SP) paslaugų </a:t>
            </a:r>
            <a:r>
              <a:rPr lang="lt-LT" dirty="0">
                <a:solidFill>
                  <a:srgbClr val="002060"/>
                </a:solidFill>
              </a:rPr>
              <a:t>teikimą</a:t>
            </a:r>
            <a:r>
              <a:rPr lang="lt-LT" dirty="0" smtClean="0">
                <a:solidFill>
                  <a:srgbClr val="002060"/>
                </a:solidFill>
              </a:rPr>
              <a:t>, bei </a:t>
            </a:r>
            <a:r>
              <a:rPr lang="lt-LT" dirty="0">
                <a:solidFill>
                  <a:srgbClr val="002060"/>
                </a:solidFill>
              </a:rPr>
              <a:t>Specialistų darbo sąlygas </a:t>
            </a:r>
            <a:r>
              <a:rPr lang="lt-LT" dirty="0" smtClean="0">
                <a:solidFill>
                  <a:srgbClr val="002060"/>
                </a:solidFill>
              </a:rPr>
              <a:t>savivaldybių ugdymo įstaigų (UĮ) sveikatos kabinetuose. Įgyvendinant Projektą numatoma </a:t>
            </a:r>
            <a:r>
              <a:rPr lang="lt-LT" dirty="0">
                <a:solidFill>
                  <a:srgbClr val="002060"/>
                </a:solidFill>
              </a:rPr>
              <a:t>aprūpinti baldais/kitomis pagrindinėmis </a:t>
            </a:r>
            <a:r>
              <a:rPr lang="lt-LT" dirty="0" smtClean="0">
                <a:solidFill>
                  <a:srgbClr val="002060"/>
                </a:solidFill>
              </a:rPr>
              <a:t>priemonėmis/įrengti: </a:t>
            </a:r>
          </a:p>
          <a:p>
            <a:pPr algn="just"/>
            <a:r>
              <a:rPr lang="lt-LT" dirty="0" smtClean="0">
                <a:solidFill>
                  <a:srgbClr val="002060"/>
                </a:solidFill>
              </a:rPr>
              <a:t>Šalčininkų r. sav. (probleminė teritorija) 15 mokyklų bei 7 ikimokyklinio UĮ</a:t>
            </a:r>
            <a:r>
              <a:rPr lang="lt-LT" dirty="0">
                <a:solidFill>
                  <a:srgbClr val="002060"/>
                </a:solidFill>
              </a:rPr>
              <a:t> SP kabinetus. </a:t>
            </a:r>
            <a:endParaRPr lang="lt-LT" dirty="0" smtClean="0">
              <a:solidFill>
                <a:srgbClr val="002060"/>
              </a:solidFill>
            </a:endParaRPr>
          </a:p>
          <a:p>
            <a:pPr algn="just"/>
            <a:r>
              <a:rPr lang="lt-LT" dirty="0" smtClean="0">
                <a:solidFill>
                  <a:srgbClr val="002060"/>
                </a:solidFill>
              </a:rPr>
              <a:t>Vilniaus </a:t>
            </a:r>
            <a:r>
              <a:rPr lang="lt-LT" dirty="0">
                <a:solidFill>
                  <a:srgbClr val="002060"/>
                </a:solidFill>
              </a:rPr>
              <a:t>r. sav. </a:t>
            </a:r>
            <a:r>
              <a:rPr lang="lt-LT" dirty="0" smtClean="0">
                <a:solidFill>
                  <a:srgbClr val="002060"/>
                </a:solidFill>
              </a:rPr>
              <a:t>21 </a:t>
            </a:r>
            <a:r>
              <a:rPr lang="lt-LT" dirty="0">
                <a:solidFill>
                  <a:srgbClr val="002060"/>
                </a:solidFill>
              </a:rPr>
              <a:t>mokyklos bei </a:t>
            </a:r>
            <a:r>
              <a:rPr lang="lt-LT" dirty="0" smtClean="0">
                <a:solidFill>
                  <a:srgbClr val="002060"/>
                </a:solidFill>
              </a:rPr>
              <a:t>11 </a:t>
            </a:r>
            <a:r>
              <a:rPr lang="lt-LT" dirty="0">
                <a:solidFill>
                  <a:srgbClr val="002060"/>
                </a:solidFill>
              </a:rPr>
              <a:t>ikimokyklinio UĮ  SP kabinetus. </a:t>
            </a:r>
            <a:endParaRPr lang="lt-LT" dirty="0" smtClean="0">
              <a:solidFill>
                <a:srgbClr val="002060"/>
              </a:solidFill>
            </a:endParaRPr>
          </a:p>
          <a:p>
            <a:pPr algn="just"/>
            <a:r>
              <a:rPr lang="lt-LT" dirty="0" smtClean="0">
                <a:solidFill>
                  <a:srgbClr val="002060"/>
                </a:solidFill>
              </a:rPr>
              <a:t>Vilniaus </a:t>
            </a:r>
            <a:r>
              <a:rPr lang="lt-LT" dirty="0">
                <a:solidFill>
                  <a:srgbClr val="002060"/>
                </a:solidFill>
              </a:rPr>
              <a:t>m. sav. </a:t>
            </a:r>
            <a:r>
              <a:rPr lang="lt-LT" dirty="0" smtClean="0">
                <a:solidFill>
                  <a:srgbClr val="002060"/>
                </a:solidFill>
              </a:rPr>
              <a:t>74 </a:t>
            </a:r>
            <a:r>
              <a:rPr lang="lt-LT" dirty="0">
                <a:solidFill>
                  <a:srgbClr val="002060"/>
                </a:solidFill>
              </a:rPr>
              <a:t>mokyklų bei </a:t>
            </a:r>
            <a:r>
              <a:rPr lang="lt-LT" dirty="0" smtClean="0">
                <a:solidFill>
                  <a:srgbClr val="002060"/>
                </a:solidFill>
              </a:rPr>
              <a:t>72 </a:t>
            </a:r>
            <a:r>
              <a:rPr lang="lt-LT" dirty="0">
                <a:solidFill>
                  <a:srgbClr val="002060"/>
                </a:solidFill>
              </a:rPr>
              <a:t>ikimokyklinio UĮ SP kabinetus. </a:t>
            </a:r>
            <a:endParaRPr lang="lt-LT" dirty="0" smtClean="0">
              <a:solidFill>
                <a:srgbClr val="002060"/>
              </a:solidFill>
            </a:endParaRPr>
          </a:p>
          <a:p>
            <a:pPr marL="109728" indent="0">
              <a:buNone/>
            </a:pPr>
            <a:endParaRPr lang="lt-LT" dirty="0">
              <a:solidFill>
                <a:srgbClr val="002060"/>
              </a:solidFill>
            </a:endParaRPr>
          </a:p>
          <a:p>
            <a:pPr marL="109728" indent="0">
              <a:buNone/>
            </a:pPr>
            <a:r>
              <a:rPr lang="lt-LT" dirty="0" smtClean="0">
                <a:solidFill>
                  <a:srgbClr val="002060"/>
                </a:solidFill>
              </a:rPr>
              <a:t>Išpėstinis įstaigų sąrašas: </a:t>
            </a:r>
            <a:r>
              <a:rPr lang="lt-LT" dirty="0">
                <a:solidFill>
                  <a:srgbClr val="002060"/>
                </a:solidFill>
                <a:hlinkClick r:id="rId2"/>
              </a:rPr>
              <a:t>http://www.vvsb.lt/sveikatos-kabinetu-atnaujinimas</a:t>
            </a:r>
            <a:r>
              <a:rPr lang="lt-LT" dirty="0" smtClean="0">
                <a:solidFill>
                  <a:srgbClr val="002060"/>
                </a:solidFill>
                <a:hlinkClick r:id="rId2"/>
              </a:rPr>
              <a:t>/</a:t>
            </a:r>
            <a:endParaRPr lang="lt-LT" dirty="0" smtClean="0">
              <a:solidFill>
                <a:srgbClr val="002060"/>
              </a:solidFill>
            </a:endParaRPr>
          </a:p>
          <a:p>
            <a:pPr marL="109728" indent="0">
              <a:buNone/>
            </a:pPr>
            <a:endParaRPr lang="lt-LT" dirty="0">
              <a:solidFill>
                <a:srgbClr val="002060"/>
              </a:solidFill>
            </a:endParaRPr>
          </a:p>
          <a:p>
            <a:pPr marL="109728" indent="0" algn="just">
              <a:buNone/>
            </a:pPr>
            <a:r>
              <a:rPr lang="lt-LT" b="1" dirty="0" smtClean="0">
                <a:solidFill>
                  <a:srgbClr val="002060"/>
                </a:solidFill>
              </a:rPr>
              <a:t>SP kabinetai atrinkti Vilniaus visuomenės sveikatos biurui atlikus UĮ SP kabinetų priemonių poreikio apklausą.</a:t>
            </a:r>
            <a:endParaRPr lang="lt-LT" b="1" dirty="0">
              <a:solidFill>
                <a:srgbClr val="002060"/>
              </a:solidFill>
            </a:endParaRPr>
          </a:p>
        </p:txBody>
      </p:sp>
      <p:sp>
        <p:nvSpPr>
          <p:cNvPr id="2" name="Title 1"/>
          <p:cNvSpPr>
            <a:spLocks noGrp="1"/>
          </p:cNvSpPr>
          <p:nvPr>
            <p:ph type="title"/>
          </p:nvPr>
        </p:nvSpPr>
        <p:spPr>
          <a:xfrm>
            <a:off x="467544" y="404664"/>
            <a:ext cx="8229600" cy="706090"/>
          </a:xfrm>
        </p:spPr>
        <p:txBody>
          <a:bodyPr>
            <a:normAutofit fontScale="90000"/>
          </a:bodyPr>
          <a:lstStyle/>
          <a:p>
            <a:r>
              <a:rPr lang="lt-LT" sz="3600" b="1" dirty="0" smtClean="0">
                <a:solidFill>
                  <a:srgbClr val="002060"/>
                </a:solidFill>
                <a:effectLst/>
              </a:rPr>
              <a:t>Projektu</a:t>
            </a:r>
            <a:r>
              <a:rPr lang="lt-LT" sz="3600" b="1" dirty="0" smtClean="0">
                <a:solidFill>
                  <a:srgbClr val="002060"/>
                </a:solidFill>
              </a:rPr>
              <a:t/>
            </a:r>
            <a:br>
              <a:rPr lang="lt-LT" sz="3600" b="1" dirty="0" smtClean="0">
                <a:solidFill>
                  <a:srgbClr val="002060"/>
                </a:solidFill>
              </a:rPr>
            </a:br>
            <a:endParaRPr lang="lt-LT" sz="3600" b="1" dirty="0">
              <a:solidFill>
                <a:srgbClr val="002060"/>
              </a:solidFill>
            </a:endParaRPr>
          </a:p>
        </p:txBody>
      </p:sp>
    </p:spTree>
    <p:extLst>
      <p:ext uri="{BB962C8B-B14F-4D97-AF65-F5344CB8AC3E}">
        <p14:creationId xmlns:p14="http://schemas.microsoft.com/office/powerpoint/2010/main" val="1615104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lt-LT" sz="2800" dirty="0"/>
              <a:t/>
            </a:r>
            <a:br>
              <a:rPr lang="lt-LT" sz="2800" dirty="0"/>
            </a:br>
            <a:endParaRPr lang="lt-LT" sz="2800" dirty="0"/>
          </a:p>
        </p:txBody>
      </p:sp>
      <p:sp>
        <p:nvSpPr>
          <p:cNvPr id="2" name="Title 1"/>
          <p:cNvSpPr>
            <a:spLocks noGrp="1"/>
          </p:cNvSpPr>
          <p:nvPr>
            <p:ph type="title"/>
          </p:nvPr>
        </p:nvSpPr>
        <p:spPr/>
        <p:txBody>
          <a:bodyPr>
            <a:normAutofit fontScale="90000"/>
          </a:bodyPr>
          <a:lstStyle/>
          <a:p>
            <a:pPr algn="just"/>
            <a:r>
              <a:rPr lang="lt-LT" sz="2800" dirty="0">
                <a:solidFill>
                  <a:srgbClr val="002060"/>
                </a:solidFill>
                <a:effectLst/>
              </a:rPr>
              <a:t>Projekto tikslinė grupė – </a:t>
            </a:r>
            <a:r>
              <a:rPr lang="lt-LT" sz="2800" dirty="0" smtClean="0">
                <a:solidFill>
                  <a:srgbClr val="002060"/>
                </a:solidFill>
                <a:effectLst/>
              </a:rPr>
              <a:t>mokyklų ir ikimokyklinio ugdymo įstaigų specialistai bei jas lankantys </a:t>
            </a:r>
            <a:r>
              <a:rPr lang="lt-LT" sz="2800" dirty="0">
                <a:solidFill>
                  <a:srgbClr val="002060"/>
                </a:solidFill>
                <a:effectLst/>
              </a:rPr>
              <a:t>vaikai/jaunimas. </a:t>
            </a:r>
            <a:endParaRPr lang="lt-LT" sz="2800" b="1" dirty="0">
              <a:solidFill>
                <a:srgbClr val="002060"/>
              </a:solidFill>
              <a:effectLst/>
            </a:endParaRPr>
          </a:p>
        </p:txBody>
      </p:sp>
      <p:graphicFrame>
        <p:nvGraphicFramePr>
          <p:cNvPr id="5" name="Chart 4"/>
          <p:cNvGraphicFramePr/>
          <p:nvPr>
            <p:extLst>
              <p:ext uri="{D42A27DB-BD31-4B8C-83A1-F6EECF244321}">
                <p14:modId xmlns:p14="http://schemas.microsoft.com/office/powerpoint/2010/main" val="1283140173"/>
              </p:ext>
            </p:extLst>
          </p:nvPr>
        </p:nvGraphicFramePr>
        <p:xfrm>
          <a:off x="395536" y="1772816"/>
          <a:ext cx="8352928"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251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64441545"/>
              </p:ext>
            </p:extLst>
          </p:nvPr>
        </p:nvGraphicFramePr>
        <p:xfrm>
          <a:off x="467544" y="1709717"/>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67544" y="188640"/>
            <a:ext cx="8229600" cy="1143000"/>
          </a:xfrm>
        </p:spPr>
        <p:txBody>
          <a:bodyPr>
            <a:normAutofit fontScale="90000"/>
          </a:bodyPr>
          <a:lstStyle/>
          <a:p>
            <a:r>
              <a:rPr lang="en-US" sz="4000" b="1" dirty="0" smtClean="0"/>
              <a:t/>
            </a:r>
            <a:br>
              <a:rPr lang="en-US" sz="4000" b="1" dirty="0" smtClean="0"/>
            </a:br>
            <a:r>
              <a:rPr lang="en-US" sz="4000" dirty="0"/>
              <a:t/>
            </a:r>
            <a:br>
              <a:rPr lang="en-US" sz="4000" dirty="0"/>
            </a:br>
            <a:r>
              <a:rPr lang="lt-LT" sz="4000" b="1" dirty="0" smtClean="0">
                <a:solidFill>
                  <a:srgbClr val="002060"/>
                </a:solidFill>
                <a:effectLst/>
              </a:rPr>
              <a:t>Projekto finansavimas</a:t>
            </a:r>
            <a:r>
              <a:rPr lang="lt-LT" b="1" dirty="0" smtClean="0"/>
              <a:t/>
            </a:r>
            <a:br>
              <a:rPr lang="lt-LT" b="1" dirty="0" smtClean="0"/>
            </a:br>
            <a:r>
              <a:rPr lang="lt-LT" b="1" dirty="0" smtClean="0"/>
              <a:t/>
            </a:r>
            <a:br>
              <a:rPr lang="lt-LT" b="1" dirty="0" smtClean="0"/>
            </a:br>
            <a:endParaRPr lang="lt-LT" sz="2700" b="1" dirty="0"/>
          </a:p>
        </p:txBody>
      </p:sp>
      <p:sp>
        <p:nvSpPr>
          <p:cNvPr id="5" name="TextBox 4"/>
          <p:cNvSpPr txBox="1"/>
          <p:nvPr/>
        </p:nvSpPr>
        <p:spPr>
          <a:xfrm>
            <a:off x="179512" y="1268760"/>
            <a:ext cx="9145016" cy="1200329"/>
          </a:xfrm>
          <a:prstGeom prst="rect">
            <a:avLst/>
          </a:prstGeom>
          <a:noFill/>
        </p:spPr>
        <p:txBody>
          <a:bodyPr wrap="square" rtlCol="0">
            <a:spAutoFit/>
          </a:bodyPr>
          <a:lstStyle/>
          <a:p>
            <a:pPr marL="342900" indent="-342900">
              <a:buFont typeface="Wingdings" pitchFamily="2" charset="2"/>
              <a:buChar char="Ø"/>
            </a:pPr>
            <a:r>
              <a:rPr lang="lt-LT" sz="2400" dirty="0">
                <a:solidFill>
                  <a:srgbClr val="002060"/>
                </a:solidFill>
              </a:rPr>
              <a:t>Projekto </a:t>
            </a:r>
            <a:r>
              <a:rPr lang="lt-LT" sz="2400" dirty="0" smtClean="0">
                <a:solidFill>
                  <a:srgbClr val="002060"/>
                </a:solidFill>
              </a:rPr>
              <a:t>įgyvendinim</a:t>
            </a:r>
            <a:r>
              <a:rPr lang="en-US" sz="2400" dirty="0" smtClean="0">
                <a:solidFill>
                  <a:srgbClr val="002060"/>
                </a:solidFill>
              </a:rPr>
              <a:t>o</a:t>
            </a:r>
            <a:r>
              <a:rPr lang="lt-LT" sz="2400" dirty="0" smtClean="0">
                <a:solidFill>
                  <a:srgbClr val="002060"/>
                </a:solidFill>
              </a:rPr>
              <a:t> </a:t>
            </a:r>
            <a:r>
              <a:rPr lang="lt-LT" sz="2400" dirty="0">
                <a:solidFill>
                  <a:srgbClr val="002060"/>
                </a:solidFill>
              </a:rPr>
              <a:t>lėšos – </a:t>
            </a:r>
            <a:r>
              <a:rPr lang="lt-LT" sz="2400" b="1" dirty="0" smtClean="0">
                <a:solidFill>
                  <a:srgbClr val="002060"/>
                </a:solidFill>
              </a:rPr>
              <a:t>246</a:t>
            </a:r>
            <a:r>
              <a:rPr lang="en-US" sz="2400" b="1" dirty="0" smtClean="0">
                <a:solidFill>
                  <a:srgbClr val="002060"/>
                </a:solidFill>
              </a:rPr>
              <a:t>,</a:t>
            </a:r>
            <a:r>
              <a:rPr lang="lt-LT" sz="2400" b="1" dirty="0" smtClean="0">
                <a:solidFill>
                  <a:srgbClr val="002060"/>
                </a:solidFill>
              </a:rPr>
              <a:t>576.47 EUR</a:t>
            </a:r>
          </a:p>
          <a:p>
            <a:pPr marL="342900" indent="-342900">
              <a:buFont typeface="Wingdings" pitchFamily="2" charset="2"/>
              <a:buChar char="Ø"/>
            </a:pPr>
            <a:endParaRPr lang="lt-LT" sz="2400" dirty="0">
              <a:solidFill>
                <a:srgbClr val="002060"/>
              </a:solidFill>
            </a:endParaRPr>
          </a:p>
          <a:p>
            <a:endParaRPr lang="en-US" sz="2400" dirty="0">
              <a:solidFill>
                <a:srgbClr val="002060"/>
              </a:solidFill>
            </a:endParaRPr>
          </a:p>
        </p:txBody>
      </p:sp>
    </p:spTree>
    <p:extLst>
      <p:ext uri="{BB962C8B-B14F-4D97-AF65-F5344CB8AC3E}">
        <p14:creationId xmlns:p14="http://schemas.microsoft.com/office/powerpoint/2010/main" val="3916251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8223715"/>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274638"/>
            <a:ext cx="8507288" cy="1143000"/>
          </a:xfrm>
        </p:spPr>
        <p:txBody>
          <a:bodyPr>
            <a:normAutofit/>
          </a:bodyPr>
          <a:lstStyle/>
          <a:p>
            <a:r>
              <a:rPr lang="lt-LT" sz="2800" b="1" dirty="0" smtClean="0">
                <a:solidFill>
                  <a:srgbClr val="002060"/>
                </a:solidFill>
              </a:rPr>
              <a:t>Dalyvaujančių projekte įstaigų ir lėšų pasisikirstymas savivaldybių UĮ procentais</a:t>
            </a:r>
            <a:endParaRPr lang="lt-LT" sz="2800" b="1" dirty="0">
              <a:solidFill>
                <a:srgbClr val="002060"/>
              </a:solidFill>
            </a:endParaRPr>
          </a:p>
        </p:txBody>
      </p:sp>
    </p:spTree>
    <p:extLst>
      <p:ext uri="{BB962C8B-B14F-4D97-AF65-F5344CB8AC3E}">
        <p14:creationId xmlns:p14="http://schemas.microsoft.com/office/powerpoint/2010/main" val="1019281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lt-LT" sz="3200" b="1" dirty="0" smtClean="0">
                <a:solidFill>
                  <a:srgbClr val="002060"/>
                </a:solidFill>
              </a:rPr>
              <a:t>Priemonės, kuriomis įgyvendinant projektą bus aprūpinami savivaldybių ugdymo įstaigų sveikatos priežiūros  kabinetai</a:t>
            </a:r>
            <a:endParaRPr lang="lt-LT" sz="3200" dirty="0">
              <a:solidFill>
                <a:srgbClr val="002060"/>
              </a:solidFill>
            </a:endParaRPr>
          </a:p>
        </p:txBody>
      </p:sp>
    </p:spTree>
    <p:extLst>
      <p:ext uri="{BB962C8B-B14F-4D97-AF65-F5344CB8AC3E}">
        <p14:creationId xmlns:p14="http://schemas.microsoft.com/office/powerpoint/2010/main" val="3035656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49370"/>
            <a:ext cx="8640960" cy="584775"/>
          </a:xfrm>
          <a:prstGeom prst="rect">
            <a:avLst/>
          </a:prstGeom>
          <a:noFill/>
        </p:spPr>
        <p:txBody>
          <a:bodyPr wrap="square" rtlCol="0">
            <a:spAutoFit/>
          </a:bodyPr>
          <a:lstStyle/>
          <a:p>
            <a:r>
              <a:rPr lang="lt-LT" sz="3200" b="1" dirty="0">
                <a:solidFill>
                  <a:srgbClr val="002060"/>
                </a:solidFill>
                <a:latin typeface="+mj-lt"/>
              </a:rPr>
              <a:t>Sveikatos kabineto baldai ir kita įranga: </a:t>
            </a:r>
            <a:endParaRPr lang="en-US" sz="3200" b="1" dirty="0">
              <a:solidFill>
                <a:srgbClr val="002060"/>
              </a:solidFill>
              <a:latin typeface="+mj-lt"/>
            </a:endParaRPr>
          </a:p>
        </p:txBody>
      </p:sp>
      <p:sp>
        <p:nvSpPr>
          <p:cNvPr id="5" name="TextBox 4"/>
          <p:cNvSpPr txBox="1"/>
          <p:nvPr/>
        </p:nvSpPr>
        <p:spPr>
          <a:xfrm>
            <a:off x="611560" y="1844824"/>
            <a:ext cx="7848872" cy="3490186"/>
          </a:xfrm>
          <a:prstGeom prst="rect">
            <a:avLst/>
          </a:prstGeom>
          <a:noFill/>
        </p:spPr>
        <p:txBody>
          <a:bodyPr wrap="square" rtlCol="0">
            <a:spAutoFit/>
          </a:bodyPr>
          <a:lstStyle/>
          <a:p>
            <a:pPr marL="342900" marR="0" lvl="0" indent="-342900">
              <a:lnSpc>
                <a:spcPct val="115000"/>
              </a:lnSpc>
              <a:spcBef>
                <a:spcPts val="0"/>
              </a:spcBef>
              <a:spcAft>
                <a:spcPts val="0"/>
              </a:spcAft>
              <a:buFont typeface="Wingdings"/>
              <a:buChar char=""/>
            </a:pPr>
            <a:r>
              <a:rPr lang="en-US" sz="2400" dirty="0" err="1">
                <a:solidFill>
                  <a:srgbClr val="002060"/>
                </a:solidFill>
                <a:ea typeface="Calibri"/>
                <a:cs typeface="Times New Roman"/>
              </a:rPr>
              <a:t>darbo</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stalas</a:t>
            </a:r>
            <a:r>
              <a:rPr lang="lt-LT" sz="2400" dirty="0" smtClean="0">
                <a:solidFill>
                  <a:srgbClr val="002060"/>
                </a:solidFill>
                <a:ea typeface="Calibri"/>
                <a:cs typeface="Times New Roman"/>
              </a:rPr>
              <a:t> – 79 vnt.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en-US" sz="2400" dirty="0" err="1">
                <a:solidFill>
                  <a:srgbClr val="002060"/>
                </a:solidFill>
                <a:ea typeface="Calibri"/>
                <a:cs typeface="Times New Roman"/>
              </a:rPr>
              <a:t>specialisto</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kėdė</a:t>
            </a:r>
            <a:r>
              <a:rPr lang="lt-LT" sz="2400" dirty="0" smtClean="0">
                <a:solidFill>
                  <a:srgbClr val="002060"/>
                </a:solidFill>
                <a:ea typeface="Calibri"/>
                <a:cs typeface="Times New Roman"/>
              </a:rPr>
              <a:t> – 108 vnt</a:t>
            </a:r>
            <a:r>
              <a:rPr lang="lt-LT" sz="2400" dirty="0">
                <a:solidFill>
                  <a:srgbClr val="002060"/>
                </a:solidFill>
                <a:ea typeface="Calibri"/>
                <a:cs typeface="Times New Roman"/>
              </a:rPr>
              <a: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en-US" sz="2400" dirty="0" err="1">
                <a:solidFill>
                  <a:srgbClr val="002060"/>
                </a:solidFill>
                <a:ea typeface="Calibri"/>
                <a:cs typeface="Times New Roman"/>
              </a:rPr>
              <a:t>rakinama</a:t>
            </a:r>
            <a:r>
              <a:rPr lang="en-US" sz="2400" dirty="0">
                <a:solidFill>
                  <a:srgbClr val="002060"/>
                </a:solidFill>
                <a:ea typeface="Calibri"/>
                <a:cs typeface="Times New Roman"/>
              </a:rPr>
              <a:t> </a:t>
            </a:r>
            <a:r>
              <a:rPr lang="en-US" sz="2400" dirty="0" err="1">
                <a:solidFill>
                  <a:srgbClr val="002060"/>
                </a:solidFill>
                <a:ea typeface="Calibri"/>
                <a:cs typeface="Times New Roman"/>
              </a:rPr>
              <a:t>dokumentų</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spinta</a:t>
            </a:r>
            <a:r>
              <a:rPr lang="lt-LT" sz="2400" dirty="0" smtClean="0">
                <a:solidFill>
                  <a:srgbClr val="002060"/>
                </a:solidFill>
                <a:ea typeface="Calibri"/>
                <a:cs typeface="Times New Roman"/>
              </a:rPr>
              <a:t> - 161</a:t>
            </a:r>
            <a:r>
              <a:rPr lang="lt-LT" sz="2400" dirty="0">
                <a:solidFill>
                  <a:srgbClr val="002060"/>
                </a:solidFill>
                <a:ea typeface="Calibri"/>
                <a:cs typeface="Times New Roman"/>
              </a:rPr>
              <a:t>vnt.</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en-US" sz="2400" dirty="0" err="1">
                <a:solidFill>
                  <a:srgbClr val="002060"/>
                </a:solidFill>
                <a:ea typeface="Calibri"/>
                <a:cs typeface="Times New Roman"/>
              </a:rPr>
              <a:t>veiklos</a:t>
            </a:r>
            <a:r>
              <a:rPr lang="en-US" sz="2400" dirty="0">
                <a:solidFill>
                  <a:srgbClr val="002060"/>
                </a:solidFill>
                <a:ea typeface="Calibri"/>
                <a:cs typeface="Times New Roman"/>
              </a:rPr>
              <a:t> </a:t>
            </a:r>
            <a:r>
              <a:rPr lang="en-US" sz="2400" dirty="0" err="1">
                <a:solidFill>
                  <a:srgbClr val="002060"/>
                </a:solidFill>
                <a:ea typeface="Calibri"/>
                <a:cs typeface="Times New Roman"/>
              </a:rPr>
              <a:t>priemonių</a:t>
            </a:r>
            <a:r>
              <a:rPr lang="en-US" sz="2400" dirty="0">
                <a:solidFill>
                  <a:srgbClr val="002060"/>
                </a:solidFill>
                <a:ea typeface="Calibri"/>
                <a:cs typeface="Times New Roman"/>
              </a:rPr>
              <a:t> </a:t>
            </a:r>
            <a:r>
              <a:rPr lang="en-US" sz="2400" dirty="0" err="1">
                <a:solidFill>
                  <a:srgbClr val="002060"/>
                </a:solidFill>
                <a:ea typeface="Calibri"/>
                <a:cs typeface="Times New Roman"/>
              </a:rPr>
              <a:t>ir</a:t>
            </a:r>
            <a:r>
              <a:rPr lang="en-US" sz="2400" dirty="0">
                <a:solidFill>
                  <a:srgbClr val="002060"/>
                </a:solidFill>
                <a:ea typeface="Calibri"/>
                <a:cs typeface="Times New Roman"/>
              </a:rPr>
              <a:t> </a:t>
            </a:r>
            <a:r>
              <a:rPr lang="en-US" sz="2400" dirty="0" err="1">
                <a:solidFill>
                  <a:srgbClr val="002060"/>
                </a:solidFill>
                <a:ea typeface="Calibri"/>
                <a:cs typeface="Times New Roman"/>
              </a:rPr>
              <a:t>drabužių</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spinta</a:t>
            </a:r>
            <a:r>
              <a:rPr lang="lt-LT" sz="2400" dirty="0" smtClean="0">
                <a:solidFill>
                  <a:srgbClr val="002060"/>
                </a:solidFill>
                <a:ea typeface="Calibri"/>
                <a:cs typeface="Times New Roman"/>
              </a:rPr>
              <a:t> – 125 vnt</a:t>
            </a:r>
            <a:r>
              <a:rPr lang="lt-LT" sz="2400" dirty="0">
                <a:solidFill>
                  <a:srgbClr val="002060"/>
                </a:solidFill>
                <a:ea typeface="Calibri"/>
                <a:cs typeface="Times New Roman"/>
              </a:rPr>
              <a: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err="1">
                <a:solidFill>
                  <a:srgbClr val="002060"/>
                </a:solidFill>
                <a:ea typeface="Calibri"/>
                <a:cs typeface="Times New Roman"/>
              </a:rPr>
              <a:t>k</a:t>
            </a:r>
            <a:r>
              <a:rPr lang="en-US" sz="2400" dirty="0" err="1" smtClean="0">
                <a:solidFill>
                  <a:srgbClr val="002060"/>
                </a:solidFill>
                <a:ea typeface="Calibri"/>
                <a:cs typeface="Times New Roman"/>
              </a:rPr>
              <a:t>ėdės</a:t>
            </a:r>
            <a:r>
              <a:rPr lang="lt-LT" sz="2400" dirty="0" smtClean="0">
                <a:solidFill>
                  <a:srgbClr val="002060"/>
                </a:solidFill>
                <a:ea typeface="Calibri"/>
                <a:cs typeface="Times New Roman"/>
              </a:rPr>
              <a:t> </a:t>
            </a:r>
            <a:r>
              <a:rPr lang="en-US" sz="2400" dirty="0" err="1" smtClean="0">
                <a:solidFill>
                  <a:srgbClr val="002060"/>
                </a:solidFill>
                <a:ea typeface="Calibri"/>
                <a:cs typeface="Times New Roman"/>
              </a:rPr>
              <a:t>mokiniams</a:t>
            </a:r>
            <a:r>
              <a:rPr lang="en-US" sz="2400" dirty="0" smtClean="0">
                <a:solidFill>
                  <a:srgbClr val="002060"/>
                </a:solidFill>
                <a:ea typeface="Calibri"/>
                <a:cs typeface="Times New Roman"/>
              </a:rPr>
              <a:t> </a:t>
            </a:r>
            <a:r>
              <a:rPr lang="en-US" sz="2400" dirty="0" err="1" smtClean="0">
                <a:solidFill>
                  <a:srgbClr val="002060"/>
                </a:solidFill>
                <a:ea typeface="Calibri"/>
                <a:cs typeface="Times New Roman"/>
              </a:rPr>
              <a:t>atsisėsti</a:t>
            </a:r>
            <a:r>
              <a:rPr lang="lt-LT" sz="2400" dirty="0">
                <a:solidFill>
                  <a:srgbClr val="002060"/>
                </a:solidFill>
                <a:ea typeface="Calibri"/>
                <a:cs typeface="Times New Roman"/>
              </a:rPr>
              <a:t> </a:t>
            </a:r>
            <a:r>
              <a:rPr lang="lt-LT" sz="2400" dirty="0" smtClean="0">
                <a:solidFill>
                  <a:srgbClr val="002060"/>
                </a:solidFill>
                <a:ea typeface="Calibri"/>
                <a:cs typeface="Times New Roman"/>
              </a:rPr>
              <a:t>– 135 </a:t>
            </a:r>
            <a:r>
              <a:rPr lang="lt-LT" sz="2400" dirty="0">
                <a:solidFill>
                  <a:srgbClr val="002060"/>
                </a:solidFill>
                <a:ea typeface="Calibri"/>
                <a:cs typeface="Times New Roman"/>
              </a:rPr>
              <a:t>vnt.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a:solidFill>
                  <a:srgbClr val="002060"/>
                </a:solidFill>
                <a:ea typeface="Calibri"/>
                <a:cs typeface="Times New Roman"/>
              </a:rPr>
              <a:t>m</a:t>
            </a:r>
            <a:r>
              <a:rPr lang="lt-LT" sz="2400" dirty="0" smtClean="0">
                <a:solidFill>
                  <a:srgbClr val="002060"/>
                </a:solidFill>
                <a:ea typeface="Calibri"/>
                <a:cs typeface="Times New Roman"/>
              </a:rPr>
              <a:t>edicininės kušetės – 124 </a:t>
            </a:r>
            <a:r>
              <a:rPr lang="lt-LT" sz="2400" dirty="0">
                <a:solidFill>
                  <a:srgbClr val="002060"/>
                </a:solidFill>
                <a:ea typeface="Calibri"/>
                <a:cs typeface="Times New Roman"/>
              </a:rPr>
              <a:t>vnt.</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a:solidFill>
                  <a:srgbClr val="002060"/>
                </a:solidFill>
                <a:ea typeface="Calibri"/>
                <a:cs typeface="Times New Roman"/>
              </a:rPr>
              <a:t>š</a:t>
            </a:r>
            <a:r>
              <a:rPr lang="en-US" sz="2400" dirty="0" err="1" smtClean="0">
                <a:solidFill>
                  <a:srgbClr val="002060"/>
                </a:solidFill>
                <a:ea typeface="Calibri"/>
                <a:cs typeface="Times New Roman"/>
              </a:rPr>
              <a:t>irm</a:t>
            </a:r>
            <a:r>
              <a:rPr lang="lt-LT" sz="2400" dirty="0">
                <a:solidFill>
                  <a:srgbClr val="002060"/>
                </a:solidFill>
                <a:ea typeface="Calibri"/>
                <a:cs typeface="Times New Roman"/>
              </a:rPr>
              <a:t>a</a:t>
            </a:r>
            <a:r>
              <a:rPr lang="lt-LT" sz="2400" dirty="0" smtClean="0">
                <a:solidFill>
                  <a:srgbClr val="002060"/>
                </a:solidFill>
                <a:ea typeface="Calibri"/>
                <a:cs typeface="Times New Roman"/>
              </a:rPr>
              <a:t> – 193 </a:t>
            </a:r>
            <a:r>
              <a:rPr lang="lt-LT" sz="2400" dirty="0">
                <a:solidFill>
                  <a:srgbClr val="002060"/>
                </a:solidFill>
                <a:ea typeface="Calibri"/>
                <a:cs typeface="Times New Roman"/>
              </a:rPr>
              <a:t>vnt.</a:t>
            </a:r>
            <a:r>
              <a:rPr lang="lt-LT"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1000"/>
              </a:spcAft>
              <a:buFont typeface="Wingdings"/>
              <a:buChar char=""/>
            </a:pPr>
            <a:r>
              <a:rPr lang="lt-LT" sz="2400" dirty="0" err="1">
                <a:solidFill>
                  <a:srgbClr val="002060"/>
                </a:solidFill>
                <a:ea typeface="Calibri"/>
                <a:cs typeface="Times New Roman"/>
              </a:rPr>
              <a:t>p</a:t>
            </a:r>
            <a:r>
              <a:rPr lang="en-US" sz="2400" dirty="0" err="1" smtClean="0">
                <a:solidFill>
                  <a:srgbClr val="002060"/>
                </a:solidFill>
                <a:ea typeface="Calibri"/>
                <a:cs typeface="Times New Roman"/>
              </a:rPr>
              <a:t>raustuvė</a:t>
            </a:r>
            <a:r>
              <a:rPr lang="lt-LT" sz="2400" dirty="0" smtClean="0">
                <a:solidFill>
                  <a:srgbClr val="002060"/>
                </a:solidFill>
                <a:ea typeface="Calibri"/>
                <a:cs typeface="Times New Roman"/>
              </a:rPr>
              <a:t> – 90 vnt</a:t>
            </a:r>
            <a:r>
              <a:rPr lang="en-US" sz="2400" dirty="0" smtClean="0">
                <a:solidFill>
                  <a:srgbClr val="002060"/>
                </a:solidFill>
                <a:ea typeface="Calibri"/>
                <a:cs typeface="Times New Roman"/>
              </a:rPr>
              <a:t>.</a:t>
            </a:r>
            <a:endParaRPr lang="en-US" sz="2400" dirty="0">
              <a:solidFill>
                <a:srgbClr val="002060"/>
              </a:solidFill>
              <a:effectLst/>
              <a:ea typeface="Calibri"/>
              <a:cs typeface="Times New Roman"/>
            </a:endParaRPr>
          </a:p>
        </p:txBody>
      </p:sp>
    </p:spTree>
    <p:extLst>
      <p:ext uri="{BB962C8B-B14F-4D97-AF65-F5344CB8AC3E}">
        <p14:creationId xmlns:p14="http://schemas.microsoft.com/office/powerpoint/2010/main" val="674850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49370"/>
            <a:ext cx="8640960" cy="1077218"/>
          </a:xfrm>
          <a:prstGeom prst="rect">
            <a:avLst/>
          </a:prstGeom>
          <a:noFill/>
        </p:spPr>
        <p:txBody>
          <a:bodyPr wrap="square" rtlCol="0">
            <a:spAutoFit/>
          </a:bodyPr>
          <a:lstStyle/>
          <a:p>
            <a:r>
              <a:rPr lang="lt-LT" sz="3200" b="1" dirty="0">
                <a:solidFill>
                  <a:srgbClr val="002060"/>
                </a:solidFill>
                <a:latin typeface="+mj-lt"/>
              </a:rPr>
              <a:t>Visuomenės sveikatos rizikos veiksniams įvertinti skirtos priemonės: </a:t>
            </a:r>
            <a:endParaRPr lang="en-US" sz="3200" b="1" dirty="0">
              <a:solidFill>
                <a:srgbClr val="002060"/>
              </a:solidFill>
              <a:latin typeface="+mj-lt"/>
            </a:endParaRPr>
          </a:p>
        </p:txBody>
      </p:sp>
      <p:sp>
        <p:nvSpPr>
          <p:cNvPr id="5" name="TextBox 4"/>
          <p:cNvSpPr txBox="1"/>
          <p:nvPr/>
        </p:nvSpPr>
        <p:spPr>
          <a:xfrm>
            <a:off x="575556" y="2420888"/>
            <a:ext cx="8100900" cy="2215991"/>
          </a:xfrm>
          <a:prstGeom prst="rect">
            <a:avLst/>
          </a:prstGeom>
          <a:noFill/>
        </p:spPr>
        <p:txBody>
          <a:bodyPr wrap="square" rtlCol="0">
            <a:spAutoFit/>
          </a:bodyPr>
          <a:lstStyle/>
          <a:p>
            <a:pPr marL="342900" marR="0" lvl="0" indent="-342900">
              <a:lnSpc>
                <a:spcPct val="115000"/>
              </a:lnSpc>
              <a:spcBef>
                <a:spcPts val="0"/>
              </a:spcBef>
              <a:spcAft>
                <a:spcPts val="0"/>
              </a:spcAft>
              <a:buFont typeface="Wingdings"/>
              <a:buChar char=""/>
            </a:pPr>
            <a:r>
              <a:rPr lang="lt-LT" sz="2400" dirty="0" smtClean="0">
                <a:solidFill>
                  <a:srgbClr val="002060"/>
                </a:solidFill>
                <a:ea typeface="Calibri"/>
                <a:cs typeface="Times New Roman"/>
              </a:rPr>
              <a:t>kūno </a:t>
            </a:r>
            <a:r>
              <a:rPr lang="lt-LT" sz="2400" dirty="0">
                <a:solidFill>
                  <a:srgbClr val="002060"/>
                </a:solidFill>
                <a:ea typeface="Calibri"/>
                <a:cs typeface="Times New Roman"/>
              </a:rPr>
              <a:t>svorio </a:t>
            </a:r>
            <a:r>
              <a:rPr lang="lt-LT" sz="2400" dirty="0" smtClean="0">
                <a:solidFill>
                  <a:srgbClr val="002060"/>
                </a:solidFill>
                <a:ea typeface="Calibri"/>
                <a:cs typeface="Times New Roman"/>
              </a:rPr>
              <a:t>svarstyklės – 119 </a:t>
            </a:r>
            <a:r>
              <a:rPr lang="lt-LT" sz="2400" dirty="0">
                <a:solidFill>
                  <a:srgbClr val="002060"/>
                </a:solidFill>
                <a:ea typeface="Calibri"/>
                <a:cs typeface="Times New Roman"/>
              </a:rPr>
              <a:t>vnt</a:t>
            </a:r>
            <a:r>
              <a:rPr lang="lt-LT" sz="2400" dirty="0" smtClean="0">
                <a:solidFill>
                  <a:srgbClr val="002060"/>
                </a:solidFill>
                <a:ea typeface="Calibri"/>
                <a:cs typeface="Times New Roman"/>
              </a:rPr>
              <a:t>.  </a:t>
            </a:r>
            <a:endParaRPr lang="lt-LT"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smtClean="0">
                <a:solidFill>
                  <a:srgbClr val="002060"/>
                </a:solidFill>
                <a:ea typeface="Calibri"/>
                <a:cs typeface="Times New Roman"/>
              </a:rPr>
              <a:t>ūgio matuoklė - 115 </a:t>
            </a:r>
            <a:r>
              <a:rPr lang="lt-LT" sz="2400" dirty="0">
                <a:solidFill>
                  <a:srgbClr val="002060"/>
                </a:solidFill>
                <a:ea typeface="Calibri"/>
                <a:cs typeface="Times New Roman"/>
              </a:rPr>
              <a:t>vnt.</a:t>
            </a:r>
          </a:p>
          <a:p>
            <a:pPr marL="342900" marR="0" lvl="0" indent="-342900">
              <a:lnSpc>
                <a:spcPct val="115000"/>
              </a:lnSpc>
              <a:spcBef>
                <a:spcPts val="0"/>
              </a:spcBef>
              <a:spcAft>
                <a:spcPts val="0"/>
              </a:spcAft>
              <a:buFont typeface="Wingdings"/>
              <a:buChar char=""/>
            </a:pPr>
            <a:r>
              <a:rPr lang="lt-LT" sz="2400" dirty="0" smtClean="0">
                <a:solidFill>
                  <a:srgbClr val="002060"/>
                </a:solidFill>
                <a:ea typeface="Calibri"/>
                <a:cs typeface="Times New Roman"/>
              </a:rPr>
              <a:t>kraujospūdžio </a:t>
            </a:r>
            <a:r>
              <a:rPr lang="lt-LT" sz="2400" dirty="0">
                <a:solidFill>
                  <a:srgbClr val="002060"/>
                </a:solidFill>
                <a:ea typeface="Calibri"/>
                <a:cs typeface="Times New Roman"/>
              </a:rPr>
              <a:t>matavimo </a:t>
            </a:r>
            <a:r>
              <a:rPr lang="lt-LT" sz="2400" dirty="0" smtClean="0">
                <a:solidFill>
                  <a:srgbClr val="002060"/>
                </a:solidFill>
                <a:ea typeface="Calibri"/>
                <a:cs typeface="Times New Roman"/>
              </a:rPr>
              <a:t>aparatas - 110 </a:t>
            </a:r>
            <a:r>
              <a:rPr lang="lt-LT" sz="2400" dirty="0">
                <a:solidFill>
                  <a:srgbClr val="002060"/>
                </a:solidFill>
                <a:ea typeface="Calibri"/>
                <a:cs typeface="Times New Roman"/>
              </a:rPr>
              <a:t>vnt.</a:t>
            </a:r>
            <a:r>
              <a:rPr lang="lt-LT" sz="2400" dirty="0" smtClean="0">
                <a:solidFill>
                  <a:srgbClr val="002060"/>
                </a:solidFill>
                <a:ea typeface="Calibri"/>
                <a:cs typeface="Times New Roman"/>
              </a:rPr>
              <a:t>  </a:t>
            </a:r>
            <a:endParaRPr lang="lt-LT"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smtClean="0">
                <a:solidFill>
                  <a:srgbClr val="002060"/>
                </a:solidFill>
                <a:ea typeface="Calibri"/>
                <a:cs typeface="Times New Roman"/>
              </a:rPr>
              <a:t>termometras </a:t>
            </a:r>
            <a:r>
              <a:rPr lang="lt-LT" sz="2400" dirty="0">
                <a:solidFill>
                  <a:srgbClr val="002060"/>
                </a:solidFill>
                <a:ea typeface="Calibri"/>
                <a:cs typeface="Times New Roman"/>
              </a:rPr>
              <a:t>kūno temperatūrai </a:t>
            </a:r>
            <a:r>
              <a:rPr lang="lt-LT" sz="2400" dirty="0" smtClean="0">
                <a:solidFill>
                  <a:srgbClr val="002060"/>
                </a:solidFill>
                <a:ea typeface="Calibri"/>
                <a:cs typeface="Times New Roman"/>
              </a:rPr>
              <a:t>matuoti</a:t>
            </a:r>
            <a:r>
              <a:rPr lang="lt-LT" sz="2400" dirty="0">
                <a:solidFill>
                  <a:srgbClr val="002060"/>
                </a:solidFill>
                <a:ea typeface="Calibri"/>
                <a:cs typeface="Times New Roman"/>
              </a:rPr>
              <a:t> </a:t>
            </a:r>
            <a:r>
              <a:rPr lang="lt-LT" sz="2400" dirty="0" smtClean="0">
                <a:solidFill>
                  <a:srgbClr val="002060"/>
                </a:solidFill>
                <a:ea typeface="Calibri"/>
                <a:cs typeface="Times New Roman"/>
              </a:rPr>
              <a:t>– 71 vnt.</a:t>
            </a:r>
            <a:endParaRPr lang="lt-LT"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smtClean="0">
                <a:solidFill>
                  <a:srgbClr val="002060"/>
                </a:solidFill>
                <a:ea typeface="Calibri"/>
                <a:cs typeface="Times New Roman"/>
              </a:rPr>
              <a:t>priemonė </a:t>
            </a:r>
            <a:r>
              <a:rPr lang="lt-LT" sz="2400" dirty="0">
                <a:solidFill>
                  <a:srgbClr val="002060"/>
                </a:solidFill>
                <a:ea typeface="Calibri"/>
                <a:cs typeface="Times New Roman"/>
              </a:rPr>
              <a:t>regėjimo aštrumui </a:t>
            </a:r>
            <a:r>
              <a:rPr lang="lt-LT" sz="2400" dirty="0" smtClean="0">
                <a:solidFill>
                  <a:srgbClr val="002060"/>
                </a:solidFill>
                <a:ea typeface="Calibri"/>
                <a:cs typeface="Times New Roman"/>
              </a:rPr>
              <a:t>nustatyti – 164 </a:t>
            </a:r>
            <a:r>
              <a:rPr lang="lt-LT" sz="2400" dirty="0">
                <a:solidFill>
                  <a:srgbClr val="002060"/>
                </a:solidFill>
                <a:ea typeface="Calibri"/>
                <a:cs typeface="Times New Roman"/>
              </a:rPr>
              <a:t>vnt.</a:t>
            </a:r>
          </a:p>
        </p:txBody>
      </p:sp>
    </p:spTree>
    <p:extLst>
      <p:ext uri="{BB962C8B-B14F-4D97-AF65-F5344CB8AC3E}">
        <p14:creationId xmlns:p14="http://schemas.microsoft.com/office/powerpoint/2010/main" val="1566913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49370"/>
            <a:ext cx="8640960" cy="1077218"/>
          </a:xfrm>
          <a:prstGeom prst="rect">
            <a:avLst/>
          </a:prstGeom>
          <a:noFill/>
        </p:spPr>
        <p:txBody>
          <a:bodyPr wrap="square" rtlCol="0">
            <a:spAutoFit/>
          </a:bodyPr>
          <a:lstStyle/>
          <a:p>
            <a:r>
              <a:rPr lang="lt-LT" sz="3200" b="1" dirty="0">
                <a:solidFill>
                  <a:srgbClr val="002060"/>
                </a:solidFill>
                <a:latin typeface="+mj-lt"/>
              </a:rPr>
              <a:t>Mokyklos / ikimokyklinio ugdymo įstaigos aplinkai įvertinti skirtos priemonės: </a:t>
            </a:r>
            <a:endParaRPr lang="en-US" sz="3200" b="1" dirty="0">
              <a:solidFill>
                <a:srgbClr val="002060"/>
              </a:solidFill>
              <a:latin typeface="+mj-lt"/>
            </a:endParaRPr>
          </a:p>
        </p:txBody>
      </p:sp>
      <p:sp>
        <p:nvSpPr>
          <p:cNvPr id="5" name="TextBox 4"/>
          <p:cNvSpPr txBox="1"/>
          <p:nvPr/>
        </p:nvSpPr>
        <p:spPr>
          <a:xfrm>
            <a:off x="575556" y="2420888"/>
            <a:ext cx="7848872" cy="1791260"/>
          </a:xfrm>
          <a:prstGeom prst="rect">
            <a:avLst/>
          </a:prstGeom>
          <a:noFill/>
        </p:spPr>
        <p:txBody>
          <a:bodyPr wrap="square" rtlCol="0">
            <a:spAutoFit/>
          </a:bodyPr>
          <a:lstStyle/>
          <a:p>
            <a:pPr marL="342900" marR="0" lvl="0" indent="-342900">
              <a:lnSpc>
                <a:spcPct val="115000"/>
              </a:lnSpc>
              <a:spcBef>
                <a:spcPts val="0"/>
              </a:spcBef>
              <a:spcAft>
                <a:spcPts val="0"/>
              </a:spcAft>
              <a:buFont typeface="Wingdings"/>
              <a:buChar char=""/>
            </a:pPr>
            <a:r>
              <a:rPr lang="lt-LT" sz="2400" dirty="0">
                <a:solidFill>
                  <a:srgbClr val="002060"/>
                </a:solidFill>
                <a:ea typeface="Calibri"/>
                <a:cs typeface="Times New Roman"/>
              </a:rPr>
              <a:t>įrenginys </a:t>
            </a:r>
            <a:r>
              <a:rPr lang="lt-LT" sz="2400" dirty="0" smtClean="0">
                <a:solidFill>
                  <a:srgbClr val="002060"/>
                </a:solidFill>
                <a:ea typeface="Calibri"/>
                <a:cs typeface="Times New Roman"/>
              </a:rPr>
              <a:t>atliekantis anglies </a:t>
            </a:r>
            <a:r>
              <a:rPr lang="lt-LT" sz="2400" dirty="0">
                <a:solidFill>
                  <a:srgbClr val="002060"/>
                </a:solidFill>
                <a:ea typeface="Calibri"/>
                <a:cs typeface="Times New Roman"/>
              </a:rPr>
              <a:t>dvideginio (CO2) matavimo, kambario temperatūros matavimo, oro drėgmės matavimo </a:t>
            </a:r>
            <a:r>
              <a:rPr lang="lt-LT" sz="2400" dirty="0" smtClean="0">
                <a:solidFill>
                  <a:srgbClr val="002060"/>
                </a:solidFill>
                <a:ea typeface="Calibri"/>
                <a:cs typeface="Times New Roman"/>
              </a:rPr>
              <a:t>funkcijas</a:t>
            </a:r>
            <a:r>
              <a:rPr lang="lt-LT" sz="2400" dirty="0">
                <a:solidFill>
                  <a:srgbClr val="002060"/>
                </a:solidFill>
                <a:ea typeface="Calibri"/>
                <a:cs typeface="Times New Roman"/>
              </a:rPr>
              <a:t> </a:t>
            </a:r>
            <a:r>
              <a:rPr lang="lt-LT" sz="2400" dirty="0" smtClean="0">
                <a:solidFill>
                  <a:srgbClr val="002060"/>
                </a:solidFill>
                <a:ea typeface="Calibri"/>
                <a:cs typeface="Times New Roman"/>
              </a:rPr>
              <a:t>– 6 vnt.</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en-US" sz="2400" dirty="0" err="1" smtClean="0">
                <a:solidFill>
                  <a:srgbClr val="002060"/>
                </a:solidFill>
                <a:ea typeface="Calibri"/>
                <a:cs typeface="Times New Roman"/>
              </a:rPr>
              <a:t>apšvietimo</a:t>
            </a:r>
            <a:r>
              <a:rPr lang="en-US" sz="2400" dirty="0" smtClean="0">
                <a:solidFill>
                  <a:srgbClr val="002060"/>
                </a:solidFill>
                <a:ea typeface="Calibri"/>
                <a:cs typeface="Times New Roman"/>
              </a:rPr>
              <a:t> </a:t>
            </a:r>
            <a:r>
              <a:rPr lang="en-US" sz="2400" dirty="0" err="1">
                <a:solidFill>
                  <a:srgbClr val="002060"/>
                </a:solidFill>
                <a:ea typeface="Calibri"/>
                <a:cs typeface="Times New Roman"/>
              </a:rPr>
              <a:t>lygio</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matuokli</a:t>
            </a:r>
            <a:r>
              <a:rPr lang="lt-LT" sz="2400" dirty="0" smtClean="0">
                <a:solidFill>
                  <a:srgbClr val="002060"/>
                </a:solidFill>
                <a:ea typeface="Calibri"/>
                <a:cs typeface="Times New Roman"/>
              </a:rPr>
              <a:t>ai – 6 vnt.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p:txBody>
      </p:sp>
    </p:spTree>
    <p:extLst>
      <p:ext uri="{BB962C8B-B14F-4D97-AF65-F5344CB8AC3E}">
        <p14:creationId xmlns:p14="http://schemas.microsoft.com/office/powerpoint/2010/main" val="3317922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640960" cy="4525963"/>
          </a:xfrm>
        </p:spPr>
        <p:txBody>
          <a:bodyPr/>
          <a:lstStyle/>
          <a:p>
            <a:pPr marL="109728" indent="0">
              <a:buNone/>
            </a:pPr>
            <a:endParaRPr lang="lt-LT" dirty="0" smtClean="0"/>
          </a:p>
          <a:p>
            <a:pPr marL="109728" indent="0">
              <a:buNone/>
            </a:pPr>
            <a:endParaRPr lang="lt-LT" dirty="0"/>
          </a:p>
          <a:p>
            <a:pPr marL="109728" indent="0" algn="ctr">
              <a:buNone/>
            </a:pPr>
            <a:r>
              <a:rPr lang="lt-LT" sz="3200" dirty="0" smtClean="0">
                <a:solidFill>
                  <a:srgbClr val="002060"/>
                </a:solidFill>
              </a:rPr>
              <a:t>2009–2014 </a:t>
            </a:r>
            <a:r>
              <a:rPr lang="lt-LT" sz="3200" dirty="0">
                <a:solidFill>
                  <a:srgbClr val="002060"/>
                </a:solidFill>
              </a:rPr>
              <a:t>m. Norvegijos finansinio mechanizmo </a:t>
            </a:r>
            <a:r>
              <a:rPr lang="lt-LT" sz="3200" dirty="0" smtClean="0">
                <a:solidFill>
                  <a:srgbClr val="002060"/>
                </a:solidFill>
              </a:rPr>
              <a:t>programa Nr. LT11 „</a:t>
            </a:r>
            <a:r>
              <a:rPr lang="lt-LT" sz="3200" dirty="0">
                <a:solidFill>
                  <a:srgbClr val="002060"/>
                </a:solidFill>
              </a:rPr>
              <a:t>Visuomenės sveikatai skirtos iniciatyvos“</a:t>
            </a:r>
            <a:endParaRPr lang="en-US" sz="3200" dirty="0">
              <a:solidFill>
                <a:srgbClr val="002060"/>
              </a:solidFill>
            </a:endParaRPr>
          </a:p>
        </p:txBody>
      </p:sp>
      <p:sp>
        <p:nvSpPr>
          <p:cNvPr id="3" name="Title 2"/>
          <p:cNvSpPr>
            <a:spLocks noGrp="1"/>
          </p:cNvSpPr>
          <p:nvPr>
            <p:ph type="title"/>
          </p:nvPr>
        </p:nvSpPr>
        <p:spPr/>
        <p:txBody>
          <a:bodyPr/>
          <a:lstStyle/>
          <a:p>
            <a:endParaRPr lang="en-US" dirty="0"/>
          </a:p>
        </p:txBody>
      </p:sp>
      <p:pic>
        <p:nvPicPr>
          <p:cNvPr id="4" name="Picture 2" descr="C:\Users\Asusas\Downloads\programos_zenklas_lt_horizontalus_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03848" cy="9840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ilniaus visuomenės sveikatos biur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36367"/>
            <a:ext cx="3429000" cy="8477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www.sam.lt/sam/m/m_images/wfiles/iwninu4921.png"/>
          <p:cNvPicPr/>
          <p:nvPr/>
        </p:nvPicPr>
        <p:blipFill>
          <a:blip r:embed="rId4">
            <a:extLst>
              <a:ext uri="{28A0092B-C50C-407E-A947-70E740481C1C}">
                <a14:useLocalDpi xmlns:a14="http://schemas.microsoft.com/office/drawing/2010/main" val="0"/>
              </a:ext>
            </a:extLst>
          </a:blip>
          <a:srcRect/>
          <a:stretch>
            <a:fillRect/>
          </a:stretch>
        </p:blipFill>
        <p:spPr bwMode="auto">
          <a:xfrm>
            <a:off x="3313556" y="288767"/>
            <a:ext cx="2705100" cy="695325"/>
          </a:xfrm>
          <a:prstGeom prst="rect">
            <a:avLst/>
          </a:prstGeom>
          <a:noFill/>
          <a:ln>
            <a:noFill/>
          </a:ln>
        </p:spPr>
      </p:pic>
    </p:spTree>
    <p:extLst>
      <p:ext uri="{BB962C8B-B14F-4D97-AF65-F5344CB8AC3E}">
        <p14:creationId xmlns:p14="http://schemas.microsoft.com/office/powerpoint/2010/main" val="211832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49370"/>
            <a:ext cx="8640960" cy="1077218"/>
          </a:xfrm>
          <a:prstGeom prst="rect">
            <a:avLst/>
          </a:prstGeom>
          <a:noFill/>
        </p:spPr>
        <p:txBody>
          <a:bodyPr wrap="square" rtlCol="0">
            <a:spAutoFit/>
          </a:bodyPr>
          <a:lstStyle/>
          <a:p>
            <a:r>
              <a:rPr lang="en-US" sz="3200" b="1" dirty="0" err="1">
                <a:solidFill>
                  <a:srgbClr val="002060"/>
                </a:solidFill>
                <a:latin typeface="+mj-lt"/>
              </a:rPr>
              <a:t>Informacinių</a:t>
            </a:r>
            <a:r>
              <a:rPr lang="en-US" sz="3200" b="1" dirty="0">
                <a:solidFill>
                  <a:srgbClr val="002060"/>
                </a:solidFill>
                <a:latin typeface="+mj-lt"/>
              </a:rPr>
              <a:t> </a:t>
            </a:r>
            <a:r>
              <a:rPr lang="en-US" sz="3200" b="1" dirty="0" err="1">
                <a:solidFill>
                  <a:srgbClr val="002060"/>
                </a:solidFill>
                <a:latin typeface="+mj-lt"/>
              </a:rPr>
              <a:t>komunikacinių</a:t>
            </a:r>
            <a:r>
              <a:rPr lang="en-US" sz="3200" b="1" dirty="0">
                <a:solidFill>
                  <a:srgbClr val="002060"/>
                </a:solidFill>
                <a:latin typeface="+mj-lt"/>
              </a:rPr>
              <a:t> </a:t>
            </a:r>
            <a:r>
              <a:rPr lang="en-US" sz="3200" b="1" dirty="0" err="1">
                <a:solidFill>
                  <a:srgbClr val="002060"/>
                </a:solidFill>
                <a:latin typeface="+mj-lt"/>
              </a:rPr>
              <a:t>technologijų</a:t>
            </a:r>
            <a:r>
              <a:rPr lang="en-US" sz="3200" b="1" dirty="0">
                <a:solidFill>
                  <a:srgbClr val="002060"/>
                </a:solidFill>
                <a:latin typeface="+mj-lt"/>
              </a:rPr>
              <a:t> </a:t>
            </a:r>
            <a:r>
              <a:rPr lang="en-US" sz="3200" b="1" dirty="0" err="1">
                <a:solidFill>
                  <a:srgbClr val="002060"/>
                </a:solidFill>
                <a:latin typeface="+mj-lt"/>
              </a:rPr>
              <a:t>priemonės</a:t>
            </a:r>
            <a:r>
              <a:rPr lang="en-US" sz="3200" b="1" dirty="0">
                <a:solidFill>
                  <a:srgbClr val="002060"/>
                </a:solidFill>
                <a:latin typeface="+mj-lt"/>
              </a:rPr>
              <a:t>: </a:t>
            </a:r>
          </a:p>
        </p:txBody>
      </p:sp>
      <p:sp>
        <p:nvSpPr>
          <p:cNvPr id="5" name="TextBox 4"/>
          <p:cNvSpPr txBox="1"/>
          <p:nvPr/>
        </p:nvSpPr>
        <p:spPr>
          <a:xfrm>
            <a:off x="589989" y="2420888"/>
            <a:ext cx="8208912" cy="2215991"/>
          </a:xfrm>
          <a:prstGeom prst="rect">
            <a:avLst/>
          </a:prstGeom>
          <a:noFill/>
        </p:spPr>
        <p:txBody>
          <a:bodyPr wrap="square" rtlCol="0">
            <a:spAutoFit/>
          </a:bodyPr>
          <a:lstStyle/>
          <a:p>
            <a:pPr marL="342900" marR="0" lvl="0" indent="-342900">
              <a:lnSpc>
                <a:spcPct val="115000"/>
              </a:lnSpc>
              <a:spcBef>
                <a:spcPts val="0"/>
              </a:spcBef>
              <a:spcAft>
                <a:spcPts val="0"/>
              </a:spcAft>
              <a:buFont typeface="Wingdings"/>
              <a:buChar char=""/>
            </a:pPr>
            <a:r>
              <a:rPr lang="lt-LT" sz="2400" dirty="0" err="1">
                <a:solidFill>
                  <a:srgbClr val="002060"/>
                </a:solidFill>
                <a:ea typeface="Calibri"/>
                <a:cs typeface="Times New Roman"/>
              </a:rPr>
              <a:t>t</a:t>
            </a:r>
            <a:r>
              <a:rPr lang="en-US" sz="2400" dirty="0" err="1" smtClean="0">
                <a:solidFill>
                  <a:srgbClr val="002060"/>
                </a:solidFill>
                <a:ea typeface="Calibri"/>
                <a:cs typeface="Times New Roman"/>
              </a:rPr>
              <a:t>elefonas</a:t>
            </a:r>
            <a:r>
              <a:rPr lang="lt-LT" sz="2400" dirty="0" smtClean="0">
                <a:solidFill>
                  <a:srgbClr val="002060"/>
                </a:solidFill>
                <a:ea typeface="Calibri"/>
                <a:cs typeface="Times New Roman"/>
              </a:rPr>
              <a:t> – 160 vnt.</a:t>
            </a:r>
            <a:r>
              <a:rPr lang="en-US" sz="2400" dirty="0" smtClean="0">
                <a:solidFill>
                  <a:srgbClr val="002060"/>
                </a:solidFill>
                <a:ea typeface="Calibri"/>
                <a:cs typeface="Times New Roman"/>
              </a:rPr>
              <a:t>  </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en-US" sz="2400" dirty="0" err="1">
                <a:solidFill>
                  <a:srgbClr val="002060"/>
                </a:solidFill>
                <a:ea typeface="Calibri"/>
                <a:cs typeface="Times New Roman"/>
              </a:rPr>
              <a:t>vaizdo</a:t>
            </a:r>
            <a:r>
              <a:rPr lang="en-US" sz="2400" dirty="0">
                <a:solidFill>
                  <a:srgbClr val="002060"/>
                </a:solidFill>
                <a:ea typeface="Calibri"/>
                <a:cs typeface="Times New Roman"/>
              </a:rPr>
              <a:t> </a:t>
            </a:r>
            <a:r>
              <a:rPr lang="en-US" sz="2400" dirty="0" err="1">
                <a:solidFill>
                  <a:srgbClr val="002060"/>
                </a:solidFill>
                <a:ea typeface="Calibri"/>
                <a:cs typeface="Times New Roman"/>
              </a:rPr>
              <a:t>kamera</a:t>
            </a:r>
            <a:r>
              <a:rPr lang="en-US" sz="2400" dirty="0">
                <a:solidFill>
                  <a:srgbClr val="002060"/>
                </a:solidFill>
                <a:ea typeface="Calibri"/>
                <a:cs typeface="Times New Roman"/>
              </a:rPr>
              <a:t> </a:t>
            </a:r>
            <a:r>
              <a:rPr lang="en-US" sz="2400" dirty="0" err="1">
                <a:solidFill>
                  <a:srgbClr val="002060"/>
                </a:solidFill>
                <a:ea typeface="Calibri"/>
                <a:cs typeface="Times New Roman"/>
              </a:rPr>
              <a:t>arba</a:t>
            </a:r>
            <a:r>
              <a:rPr lang="en-US" sz="2400" dirty="0">
                <a:solidFill>
                  <a:srgbClr val="002060"/>
                </a:solidFill>
                <a:ea typeface="Calibri"/>
                <a:cs typeface="Times New Roman"/>
              </a:rPr>
              <a:t> </a:t>
            </a:r>
            <a:r>
              <a:rPr lang="en-US" sz="2400" dirty="0" err="1">
                <a:solidFill>
                  <a:srgbClr val="002060"/>
                </a:solidFill>
                <a:ea typeface="Calibri"/>
                <a:cs typeface="Times New Roman"/>
              </a:rPr>
              <a:t>fotoaparatas</a:t>
            </a:r>
            <a:r>
              <a:rPr lang="en-US" sz="2400" dirty="0">
                <a:solidFill>
                  <a:srgbClr val="002060"/>
                </a:solidFill>
                <a:ea typeface="Calibri"/>
                <a:cs typeface="Times New Roman"/>
              </a:rPr>
              <a:t> </a:t>
            </a:r>
            <a:r>
              <a:rPr lang="en-US" sz="2400" dirty="0" err="1">
                <a:solidFill>
                  <a:srgbClr val="002060"/>
                </a:solidFill>
                <a:ea typeface="Calibri"/>
                <a:cs typeface="Times New Roman"/>
              </a:rPr>
              <a:t>su</a:t>
            </a:r>
            <a:r>
              <a:rPr lang="en-US" sz="2400" dirty="0">
                <a:solidFill>
                  <a:srgbClr val="002060"/>
                </a:solidFill>
                <a:ea typeface="Calibri"/>
                <a:cs typeface="Times New Roman"/>
              </a:rPr>
              <a:t> </a:t>
            </a:r>
            <a:r>
              <a:rPr lang="en-US" sz="2400" dirty="0" err="1">
                <a:solidFill>
                  <a:srgbClr val="002060"/>
                </a:solidFill>
                <a:ea typeface="Calibri"/>
                <a:cs typeface="Times New Roman"/>
              </a:rPr>
              <a:t>atminties</a:t>
            </a:r>
            <a:r>
              <a:rPr lang="en-US" sz="2400" dirty="0">
                <a:solidFill>
                  <a:srgbClr val="002060"/>
                </a:solidFill>
                <a:ea typeface="Calibri"/>
                <a:cs typeface="Times New Roman"/>
              </a:rPr>
              <a:t> </a:t>
            </a:r>
            <a:r>
              <a:rPr lang="en-US" sz="2400" dirty="0" err="1" smtClean="0">
                <a:solidFill>
                  <a:srgbClr val="002060"/>
                </a:solidFill>
                <a:ea typeface="Calibri"/>
                <a:cs typeface="Times New Roman"/>
              </a:rPr>
              <a:t>kortele</a:t>
            </a:r>
            <a:r>
              <a:rPr lang="en-US" sz="2400" dirty="0" smtClean="0">
                <a:solidFill>
                  <a:srgbClr val="002060"/>
                </a:solidFill>
                <a:ea typeface="Calibri"/>
                <a:cs typeface="Times New Roman"/>
              </a:rPr>
              <a:t> </a:t>
            </a:r>
            <a:r>
              <a:rPr lang="lt-LT" sz="2400" dirty="0" smtClean="0">
                <a:solidFill>
                  <a:srgbClr val="002060"/>
                </a:solidFill>
                <a:ea typeface="Calibri"/>
                <a:cs typeface="Times New Roman"/>
              </a:rPr>
              <a:t>– 196 vnt.</a:t>
            </a:r>
            <a:endParaRPr lang="en-US" sz="2400" dirty="0">
              <a:solidFill>
                <a:srgbClr val="002060"/>
              </a:solidFill>
              <a:ea typeface="Calibri"/>
              <a:cs typeface="Times New Roman"/>
            </a:endParaRPr>
          </a:p>
          <a:p>
            <a:pPr marL="342900" marR="0" lvl="0" indent="-342900">
              <a:lnSpc>
                <a:spcPct val="115000"/>
              </a:lnSpc>
              <a:spcBef>
                <a:spcPts val="0"/>
              </a:spcBef>
              <a:spcAft>
                <a:spcPts val="0"/>
              </a:spcAft>
              <a:buFont typeface="Wingdings"/>
              <a:buChar char=""/>
            </a:pPr>
            <a:r>
              <a:rPr lang="lt-LT" sz="2400" dirty="0" err="1">
                <a:solidFill>
                  <a:srgbClr val="002060"/>
                </a:solidFill>
                <a:ea typeface="Calibri"/>
                <a:cs typeface="Times New Roman"/>
              </a:rPr>
              <a:t>s</a:t>
            </a:r>
            <a:r>
              <a:rPr lang="en-US" sz="2400" dirty="0" err="1" smtClean="0">
                <a:solidFill>
                  <a:srgbClr val="002060"/>
                </a:solidFill>
                <a:ea typeface="Calibri"/>
                <a:cs typeface="Times New Roman"/>
              </a:rPr>
              <a:t>pausdintuvas</a:t>
            </a:r>
            <a:r>
              <a:rPr lang="lt-LT" sz="2400" dirty="0" smtClean="0">
                <a:solidFill>
                  <a:srgbClr val="002060"/>
                </a:solidFill>
                <a:ea typeface="Calibri"/>
                <a:cs typeface="Times New Roman"/>
              </a:rPr>
              <a:t> – 182 vnt.</a:t>
            </a:r>
            <a:endParaRPr lang="en-US" sz="2400" dirty="0">
              <a:solidFill>
                <a:srgbClr val="002060"/>
              </a:solidFill>
              <a:ea typeface="Calibri"/>
              <a:cs typeface="Times New Roman"/>
            </a:endParaRPr>
          </a:p>
          <a:p>
            <a:pPr marL="342900" marR="0" lvl="0" indent="-342900">
              <a:lnSpc>
                <a:spcPct val="115000"/>
              </a:lnSpc>
              <a:spcBef>
                <a:spcPts val="0"/>
              </a:spcBef>
              <a:spcAft>
                <a:spcPts val="1000"/>
              </a:spcAft>
              <a:buFont typeface="Wingdings"/>
              <a:buChar char=""/>
            </a:pPr>
            <a:r>
              <a:rPr lang="en-US" sz="2400" dirty="0" err="1" smtClean="0">
                <a:solidFill>
                  <a:srgbClr val="002060"/>
                </a:solidFill>
                <a:ea typeface="Calibri"/>
                <a:cs typeface="Times New Roman"/>
              </a:rPr>
              <a:t>muzikinis</a:t>
            </a:r>
            <a:r>
              <a:rPr lang="en-US" sz="2400" dirty="0" smtClean="0">
                <a:solidFill>
                  <a:srgbClr val="002060"/>
                </a:solidFill>
                <a:ea typeface="Calibri"/>
                <a:cs typeface="Times New Roman"/>
              </a:rPr>
              <a:t> </a:t>
            </a:r>
            <a:r>
              <a:rPr lang="en-US" sz="2400" dirty="0" err="1" smtClean="0">
                <a:solidFill>
                  <a:srgbClr val="002060"/>
                </a:solidFill>
                <a:ea typeface="Calibri"/>
                <a:cs typeface="Times New Roman"/>
              </a:rPr>
              <a:t>centras</a:t>
            </a:r>
            <a:r>
              <a:rPr lang="lt-LT" sz="2400" dirty="0" smtClean="0">
                <a:solidFill>
                  <a:srgbClr val="002060"/>
                </a:solidFill>
                <a:ea typeface="Calibri"/>
                <a:cs typeface="Times New Roman"/>
              </a:rPr>
              <a:t> – 192 vnt.</a:t>
            </a:r>
            <a:endParaRPr lang="en-US" sz="2400" dirty="0">
              <a:solidFill>
                <a:srgbClr val="002060"/>
              </a:solidFill>
              <a:effectLst/>
              <a:ea typeface="Calibri"/>
              <a:cs typeface="Times New Roman"/>
            </a:endParaRPr>
          </a:p>
        </p:txBody>
      </p:sp>
    </p:spTree>
    <p:extLst>
      <p:ext uri="{BB962C8B-B14F-4D97-AF65-F5344CB8AC3E}">
        <p14:creationId xmlns:p14="http://schemas.microsoft.com/office/powerpoint/2010/main" val="2877823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395536" y="1916832"/>
            <a:ext cx="8604448" cy="1512168"/>
          </a:xfrm>
        </p:spPr>
        <p:txBody>
          <a:bodyPr>
            <a:normAutofit/>
          </a:bodyPr>
          <a:lstStyle/>
          <a:p>
            <a:r>
              <a:rPr lang="lt-LT" dirty="0" smtClean="0">
                <a:solidFill>
                  <a:srgbClr val="002060"/>
                </a:solidFill>
              </a:rPr>
              <a:t>Ugdymo įstaigos įsipareigojimai</a:t>
            </a:r>
            <a:endParaRPr lang="en-US" dirty="0">
              <a:solidFill>
                <a:srgbClr val="002060"/>
              </a:solidFill>
            </a:endParaRPr>
          </a:p>
        </p:txBody>
      </p:sp>
    </p:spTree>
    <p:extLst>
      <p:ext uri="{BB962C8B-B14F-4D97-AF65-F5344CB8AC3E}">
        <p14:creationId xmlns:p14="http://schemas.microsoft.com/office/powerpoint/2010/main" val="3630716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normAutofit/>
          </a:bodyPr>
          <a:lstStyle/>
          <a:p>
            <a:pPr algn="just"/>
            <a:r>
              <a:rPr lang="lt-LT" dirty="0">
                <a:solidFill>
                  <a:srgbClr val="002060"/>
                </a:solidFill>
              </a:rPr>
              <a:t>nuo Sutarties įsigaliojimo dienos ir 5 (penkerius) metus po Projekto pabaigos </a:t>
            </a:r>
            <a:r>
              <a:rPr lang="lt-LT" dirty="0" smtClean="0">
                <a:solidFill>
                  <a:srgbClr val="002060"/>
                </a:solidFill>
              </a:rPr>
              <a:t>neparduoti</a:t>
            </a:r>
            <a:r>
              <a:rPr lang="lt-LT" dirty="0">
                <a:solidFill>
                  <a:srgbClr val="002060"/>
                </a:solidFill>
              </a:rPr>
              <a:t>, neįkeisti turto ar kitokiu būdu nesuvaržyti daiktinių teisių į turtą, kuriam įsigyti ar sukurti skiriamos paramos ir bendrojo finansavimo </a:t>
            </a:r>
            <a:r>
              <a:rPr lang="lt-LT" dirty="0" smtClean="0">
                <a:solidFill>
                  <a:srgbClr val="002060"/>
                </a:solidFill>
              </a:rPr>
              <a:t>lėšos.</a:t>
            </a:r>
            <a:endParaRPr lang="en-US" dirty="0">
              <a:solidFill>
                <a:srgbClr val="002060"/>
              </a:solidFill>
            </a:endParaRPr>
          </a:p>
        </p:txBody>
      </p:sp>
      <p:sp>
        <p:nvSpPr>
          <p:cNvPr id="3" name="Title 2"/>
          <p:cNvSpPr>
            <a:spLocks noGrp="1"/>
          </p:cNvSpPr>
          <p:nvPr>
            <p:ph type="title"/>
          </p:nvPr>
        </p:nvSpPr>
        <p:spPr>
          <a:xfrm>
            <a:off x="457200" y="274638"/>
            <a:ext cx="7787208" cy="922114"/>
          </a:xfrm>
        </p:spPr>
        <p:txBody>
          <a:bodyPr>
            <a:noAutofit/>
          </a:bodyPr>
          <a:lstStyle/>
          <a:p>
            <a:r>
              <a:rPr lang="lt-LT" sz="3200" dirty="0">
                <a:solidFill>
                  <a:srgbClr val="464646"/>
                </a:solidFill>
              </a:rPr>
              <a:t>Bendrieji ugdymo įstaigos įsipareigojimai</a:t>
            </a:r>
            <a:endParaRPr lang="en-US" sz="3200" dirty="0"/>
          </a:p>
        </p:txBody>
      </p:sp>
    </p:spTree>
    <p:extLst>
      <p:ext uri="{BB962C8B-B14F-4D97-AF65-F5344CB8AC3E}">
        <p14:creationId xmlns:p14="http://schemas.microsoft.com/office/powerpoint/2010/main" val="1195305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lt-LT" dirty="0" smtClean="0">
                <a:solidFill>
                  <a:srgbClr val="002060"/>
                </a:solidFill>
              </a:rPr>
              <a:t>nuosavybės </a:t>
            </a:r>
            <a:r>
              <a:rPr lang="lt-LT" dirty="0">
                <a:solidFill>
                  <a:srgbClr val="002060"/>
                </a:solidFill>
              </a:rPr>
              <a:t>teise turėti įrangą, </a:t>
            </a:r>
            <a:r>
              <a:rPr lang="lt-LT" dirty="0" smtClean="0">
                <a:solidFill>
                  <a:srgbClr val="002060"/>
                </a:solidFill>
              </a:rPr>
              <a:t>bent </a:t>
            </a:r>
            <a:r>
              <a:rPr lang="lt-LT" dirty="0">
                <a:solidFill>
                  <a:srgbClr val="002060"/>
                </a:solidFill>
              </a:rPr>
              <a:t>5 (penkerius) metus nuo Projekto užbaigimo ir tokį pat laikotarpį ją naudoti Projekto tikslams </a:t>
            </a:r>
            <a:r>
              <a:rPr lang="lt-LT" dirty="0" smtClean="0">
                <a:solidFill>
                  <a:srgbClr val="002060"/>
                </a:solidFill>
              </a:rPr>
              <a:t>pasiekti.</a:t>
            </a:r>
            <a:endParaRPr lang="en-US" dirty="0">
              <a:solidFill>
                <a:srgbClr val="002060"/>
              </a:solidFill>
            </a:endParaRPr>
          </a:p>
          <a:p>
            <a:endParaRPr lang="en-US" dirty="0"/>
          </a:p>
        </p:txBody>
      </p:sp>
      <p:sp>
        <p:nvSpPr>
          <p:cNvPr id="3" name="Title 2"/>
          <p:cNvSpPr>
            <a:spLocks noGrp="1"/>
          </p:cNvSpPr>
          <p:nvPr>
            <p:ph type="title"/>
          </p:nvPr>
        </p:nvSpPr>
        <p:spPr>
          <a:xfrm>
            <a:off x="457200" y="274638"/>
            <a:ext cx="7787208" cy="922114"/>
          </a:xfrm>
        </p:spPr>
        <p:txBody>
          <a:bodyPr>
            <a:noAutofit/>
          </a:bodyPr>
          <a:lstStyle/>
          <a:p>
            <a:r>
              <a:rPr lang="lt-LT" sz="3200" dirty="0">
                <a:solidFill>
                  <a:srgbClr val="464646"/>
                </a:solidFill>
              </a:rPr>
              <a:t>Bendrieji ugdymo įstaigos įsipareigojimai</a:t>
            </a:r>
            <a:endParaRPr lang="en-US" sz="3200" dirty="0"/>
          </a:p>
        </p:txBody>
      </p:sp>
    </p:spTree>
    <p:extLst>
      <p:ext uri="{BB962C8B-B14F-4D97-AF65-F5344CB8AC3E}">
        <p14:creationId xmlns:p14="http://schemas.microsoft.com/office/powerpoint/2010/main" val="738509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lt-LT" dirty="0">
                <a:solidFill>
                  <a:srgbClr val="002060"/>
                </a:solidFill>
              </a:rPr>
              <a:t>užtikrinti, kad Projekto veiklų įgyvendinimo metu ir 5 (penkerius) metus po Projekto veiklų įgyvendinimo pabaigos </a:t>
            </a:r>
            <a:r>
              <a:rPr lang="lt-LT" dirty="0" smtClean="0">
                <a:solidFill>
                  <a:srgbClr val="002060"/>
                </a:solidFill>
              </a:rPr>
              <a:t>paramos </a:t>
            </a:r>
            <a:r>
              <a:rPr lang="lt-LT" dirty="0">
                <a:solidFill>
                  <a:srgbClr val="002060"/>
                </a:solidFill>
              </a:rPr>
              <a:t>ir bendrojo finansavimo lėšomis įsigytas ar sukurtas turtas nebūtų sugadintas, sunaikintas ar kitaip prarastas  dėl Projekto vykdytojo ir (ar) jo partnerio (-ių) aplaidumo ar </a:t>
            </a:r>
            <a:r>
              <a:rPr lang="lt-LT" dirty="0" smtClean="0">
                <a:solidFill>
                  <a:srgbClr val="002060"/>
                </a:solidFill>
              </a:rPr>
              <a:t>kaltės</a:t>
            </a:r>
            <a:r>
              <a:rPr lang="lt-LT" dirty="0">
                <a:solidFill>
                  <a:srgbClr val="002060"/>
                </a:solidFill>
              </a:rPr>
              <a:t>.</a:t>
            </a:r>
            <a:endParaRPr lang="en-US" dirty="0">
              <a:solidFill>
                <a:srgbClr val="002060"/>
              </a:solidFill>
            </a:endParaRPr>
          </a:p>
        </p:txBody>
      </p:sp>
      <p:sp>
        <p:nvSpPr>
          <p:cNvPr id="3" name="Title 2"/>
          <p:cNvSpPr>
            <a:spLocks noGrp="1"/>
          </p:cNvSpPr>
          <p:nvPr>
            <p:ph type="title"/>
          </p:nvPr>
        </p:nvSpPr>
        <p:spPr>
          <a:xfrm>
            <a:off x="457200" y="274638"/>
            <a:ext cx="7787208" cy="922114"/>
          </a:xfrm>
        </p:spPr>
        <p:txBody>
          <a:bodyPr>
            <a:noAutofit/>
          </a:bodyPr>
          <a:lstStyle/>
          <a:p>
            <a:r>
              <a:rPr lang="lt-LT" sz="3200" dirty="0">
                <a:solidFill>
                  <a:srgbClr val="464646"/>
                </a:solidFill>
              </a:rPr>
              <a:t>Bendrieji ugdymo įstaigos įsipareigojimai</a:t>
            </a:r>
            <a:endParaRPr lang="en-US" sz="3200" dirty="0"/>
          </a:p>
        </p:txBody>
      </p:sp>
    </p:spTree>
    <p:extLst>
      <p:ext uri="{BB962C8B-B14F-4D97-AF65-F5344CB8AC3E}">
        <p14:creationId xmlns:p14="http://schemas.microsoft.com/office/powerpoint/2010/main" val="1582154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lt-LT" dirty="0" smtClean="0">
                <a:solidFill>
                  <a:srgbClr val="002060"/>
                </a:solidFill>
              </a:rPr>
              <a:t>tinkamai </a:t>
            </a:r>
            <a:r>
              <a:rPr lang="lt-LT" dirty="0">
                <a:solidFill>
                  <a:srgbClr val="002060"/>
                </a:solidFill>
              </a:rPr>
              <a:t>apdrausti visą įrangą, kuriam įsigyti ar sukurti vykdant Projektą naudotos finansavimo paramos ir bendrojo finansavimo lėšos maksimaliu turto atkuriamosios vertės draudimu nuo visų galimų rizikos atvejų Projekto įgyvendinimo laikotarpiu (nuo to momento, kai įsigyjamas draustinas turtas) ir ne mažiau kaip 5 metus nuo Projekto įgyvendinimo </a:t>
            </a:r>
            <a:r>
              <a:rPr lang="lt-LT" dirty="0" smtClean="0">
                <a:solidFill>
                  <a:srgbClr val="002060"/>
                </a:solidFill>
              </a:rPr>
              <a:t>pabaigos.</a:t>
            </a:r>
            <a:endParaRPr lang="en-US" dirty="0">
              <a:solidFill>
                <a:srgbClr val="002060"/>
              </a:solidFill>
            </a:endParaRPr>
          </a:p>
          <a:p>
            <a:endParaRPr lang="en-US" dirty="0"/>
          </a:p>
        </p:txBody>
      </p:sp>
      <p:sp>
        <p:nvSpPr>
          <p:cNvPr id="3" name="Title 2"/>
          <p:cNvSpPr>
            <a:spLocks noGrp="1"/>
          </p:cNvSpPr>
          <p:nvPr>
            <p:ph type="title"/>
          </p:nvPr>
        </p:nvSpPr>
        <p:spPr/>
        <p:txBody>
          <a:bodyPr/>
          <a:lstStyle/>
          <a:p>
            <a:r>
              <a:rPr lang="lt-LT" sz="3200" dirty="0">
                <a:solidFill>
                  <a:srgbClr val="464646"/>
                </a:solidFill>
              </a:rPr>
              <a:t>Bendrieji ugdymo įstaigos įsipareigojimai</a:t>
            </a:r>
            <a:endParaRPr lang="en-US" dirty="0"/>
          </a:p>
        </p:txBody>
      </p:sp>
    </p:spTree>
    <p:extLst>
      <p:ext uri="{BB962C8B-B14F-4D97-AF65-F5344CB8AC3E}">
        <p14:creationId xmlns:p14="http://schemas.microsoft.com/office/powerpoint/2010/main" val="872361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lt-LT" dirty="0" smtClean="0">
                <a:solidFill>
                  <a:srgbClr val="002060"/>
                </a:solidFill>
              </a:rPr>
              <a:t>skirti </a:t>
            </a:r>
            <a:r>
              <a:rPr lang="lt-LT" dirty="0">
                <a:solidFill>
                  <a:srgbClr val="002060"/>
                </a:solidFill>
              </a:rPr>
              <a:t>reikiamas lėšas </a:t>
            </a:r>
            <a:r>
              <a:rPr lang="lt-LT" dirty="0" smtClean="0">
                <a:solidFill>
                  <a:srgbClr val="002060"/>
                </a:solidFill>
              </a:rPr>
              <a:t>įrangai prižiūrėti </a:t>
            </a:r>
            <a:r>
              <a:rPr lang="lt-LT" dirty="0">
                <a:solidFill>
                  <a:srgbClr val="002060"/>
                </a:solidFill>
              </a:rPr>
              <a:t>bent 5 (penkerius) metus nuo Projekto užbaigimo ir užtikrinti, kad įrangos, </a:t>
            </a:r>
            <a:r>
              <a:rPr lang="lt-LT" dirty="0" smtClean="0">
                <a:solidFill>
                  <a:srgbClr val="002060"/>
                </a:solidFill>
              </a:rPr>
              <a:t>priežiūrai </a:t>
            </a:r>
            <a:r>
              <a:rPr lang="lt-LT" dirty="0">
                <a:solidFill>
                  <a:srgbClr val="002060"/>
                </a:solidFill>
              </a:rPr>
              <a:t>skirtos lėšos būtų tinkamai apskaitytos ir dokumentuotos, t. y. būtų aiškiai nustatomos ir patikrinamos.</a:t>
            </a:r>
            <a:endParaRPr lang="en-US" dirty="0">
              <a:solidFill>
                <a:srgbClr val="002060"/>
              </a:solidFill>
            </a:endParaRPr>
          </a:p>
          <a:p>
            <a:endParaRPr lang="en-US" dirty="0"/>
          </a:p>
        </p:txBody>
      </p:sp>
      <p:sp>
        <p:nvSpPr>
          <p:cNvPr id="3" name="Title 2"/>
          <p:cNvSpPr>
            <a:spLocks noGrp="1"/>
          </p:cNvSpPr>
          <p:nvPr>
            <p:ph type="title"/>
          </p:nvPr>
        </p:nvSpPr>
        <p:spPr/>
        <p:txBody>
          <a:bodyPr/>
          <a:lstStyle/>
          <a:p>
            <a:r>
              <a:rPr lang="lt-LT" sz="3200" dirty="0">
                <a:solidFill>
                  <a:srgbClr val="464646"/>
                </a:solidFill>
              </a:rPr>
              <a:t>Bendrieji ugdymo įstaigos įsipareigojimai</a:t>
            </a:r>
            <a:endParaRPr lang="en-US" dirty="0"/>
          </a:p>
        </p:txBody>
      </p:sp>
    </p:spTree>
    <p:extLst>
      <p:ext uri="{BB962C8B-B14F-4D97-AF65-F5344CB8AC3E}">
        <p14:creationId xmlns:p14="http://schemas.microsoft.com/office/powerpoint/2010/main" val="626026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t-LT" dirty="0">
                <a:solidFill>
                  <a:srgbClr val="002060"/>
                </a:solidFill>
              </a:rPr>
              <a:t>A</a:t>
            </a:r>
            <a:r>
              <a:rPr lang="lt-LT" dirty="0" smtClean="0">
                <a:solidFill>
                  <a:srgbClr val="002060"/>
                </a:solidFill>
              </a:rPr>
              <a:t>tlikti SP kabineto kosmetinį remontą (sienų perdažymas);</a:t>
            </a:r>
          </a:p>
          <a:p>
            <a:endParaRPr lang="lt-LT" dirty="0" smtClean="0">
              <a:solidFill>
                <a:srgbClr val="002060"/>
              </a:solidFill>
            </a:endParaRPr>
          </a:p>
          <a:p>
            <a:r>
              <a:rPr lang="lt-LT" dirty="0" smtClean="0">
                <a:solidFill>
                  <a:srgbClr val="002060"/>
                </a:solidFill>
              </a:rPr>
              <a:t>Įrengti praustuvę;</a:t>
            </a:r>
          </a:p>
          <a:p>
            <a:endParaRPr lang="lt-LT" dirty="0" smtClean="0">
              <a:solidFill>
                <a:srgbClr val="002060"/>
              </a:solidFill>
            </a:endParaRPr>
          </a:p>
          <a:p>
            <a:r>
              <a:rPr lang="lt-LT" dirty="0" smtClean="0">
                <a:solidFill>
                  <a:srgbClr val="002060"/>
                </a:solidFill>
              </a:rPr>
              <a:t>Suteikti ryšį telefono aparatui.</a:t>
            </a:r>
          </a:p>
          <a:p>
            <a:pPr marL="109728" indent="0">
              <a:buNone/>
            </a:pPr>
            <a:endParaRPr lang="en-US" dirty="0"/>
          </a:p>
        </p:txBody>
      </p:sp>
      <p:sp>
        <p:nvSpPr>
          <p:cNvPr id="3" name="Title 2"/>
          <p:cNvSpPr>
            <a:spLocks noGrp="1"/>
          </p:cNvSpPr>
          <p:nvPr>
            <p:ph type="title"/>
          </p:nvPr>
        </p:nvSpPr>
        <p:spPr/>
        <p:txBody>
          <a:bodyPr>
            <a:normAutofit/>
          </a:bodyPr>
          <a:lstStyle/>
          <a:p>
            <a:r>
              <a:rPr lang="lt-LT" sz="3600" dirty="0" smtClean="0"/>
              <a:t>Įndividualūs įsipareigojimai</a:t>
            </a:r>
            <a:endParaRPr lang="en-US" sz="3600" dirty="0"/>
          </a:p>
        </p:txBody>
      </p:sp>
    </p:spTree>
    <p:extLst>
      <p:ext uri="{BB962C8B-B14F-4D97-AF65-F5344CB8AC3E}">
        <p14:creationId xmlns:p14="http://schemas.microsoft.com/office/powerpoint/2010/main" val="1784859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686800" cy="4019277"/>
          </a:xfrm>
        </p:spPr>
        <p:txBody>
          <a:bodyPr>
            <a:normAutofit/>
          </a:bodyPr>
          <a:lstStyle/>
          <a:p>
            <a:pPr marL="109728" indent="0">
              <a:buNone/>
            </a:pPr>
            <a:r>
              <a:rPr lang="en-US" sz="2800" dirty="0" err="1" smtClean="0">
                <a:solidFill>
                  <a:srgbClr val="002060"/>
                </a:solidFill>
              </a:rPr>
              <a:t>Projekto</a:t>
            </a:r>
            <a:r>
              <a:rPr lang="en-US" sz="2800" dirty="0" smtClean="0">
                <a:solidFill>
                  <a:srgbClr val="002060"/>
                </a:solidFill>
              </a:rPr>
              <a:t> </a:t>
            </a:r>
            <a:r>
              <a:rPr lang="en-US" sz="2800" dirty="0" err="1" smtClean="0">
                <a:solidFill>
                  <a:srgbClr val="002060"/>
                </a:solidFill>
              </a:rPr>
              <a:t>vadovas</a:t>
            </a:r>
            <a:endParaRPr lang="en-US" sz="2800" dirty="0" smtClean="0">
              <a:solidFill>
                <a:srgbClr val="002060"/>
              </a:solidFill>
            </a:endParaRPr>
          </a:p>
          <a:p>
            <a:pPr marL="109728" indent="0">
              <a:buNone/>
            </a:pPr>
            <a:r>
              <a:rPr lang="lt-LT" sz="2800" dirty="0" smtClean="0">
                <a:solidFill>
                  <a:srgbClr val="002060"/>
                </a:solidFill>
              </a:rPr>
              <a:t>Danas Rakauskas</a:t>
            </a:r>
            <a:endParaRPr lang="lt-LT" sz="2800" dirty="0">
              <a:solidFill>
                <a:srgbClr val="002060"/>
              </a:solidFill>
            </a:endParaRPr>
          </a:p>
          <a:p>
            <a:pPr marL="109728" indent="0">
              <a:buNone/>
            </a:pPr>
            <a:r>
              <a:rPr lang="en-US" sz="2800" dirty="0" err="1" smtClean="0">
                <a:solidFill>
                  <a:srgbClr val="002060"/>
                </a:solidFill>
              </a:rPr>
              <a:t>El.p</a:t>
            </a:r>
            <a:r>
              <a:rPr lang="en-US" sz="2800" dirty="0" smtClean="0">
                <a:solidFill>
                  <a:srgbClr val="002060"/>
                </a:solidFill>
              </a:rPr>
              <a:t>. </a:t>
            </a:r>
            <a:r>
              <a:rPr lang="en-US" sz="2800" dirty="0">
                <a:solidFill>
                  <a:srgbClr val="002060"/>
                </a:solidFill>
              </a:rPr>
              <a:t>d</a:t>
            </a:r>
            <a:r>
              <a:rPr lang="lt-LT" sz="2800" dirty="0" smtClean="0">
                <a:solidFill>
                  <a:srgbClr val="002060"/>
                </a:solidFill>
              </a:rPr>
              <a:t>anas.rakauskas</a:t>
            </a:r>
            <a:r>
              <a:rPr lang="en-US" sz="2800" dirty="0" smtClean="0">
                <a:solidFill>
                  <a:srgbClr val="002060"/>
                </a:solidFill>
              </a:rPr>
              <a:t>@</a:t>
            </a:r>
            <a:r>
              <a:rPr lang="en-US" sz="2800" dirty="0" err="1" smtClean="0">
                <a:solidFill>
                  <a:srgbClr val="002060"/>
                </a:solidFill>
              </a:rPr>
              <a:t>vvsb.lt</a:t>
            </a:r>
            <a:endParaRPr lang="en-US" sz="2800" dirty="0" smtClean="0">
              <a:solidFill>
                <a:srgbClr val="002060"/>
              </a:solidFill>
            </a:endParaRPr>
          </a:p>
          <a:p>
            <a:pPr marL="109728" indent="0">
              <a:buNone/>
            </a:pPr>
            <a:r>
              <a:rPr lang="en-US" sz="2800" dirty="0" smtClean="0">
                <a:solidFill>
                  <a:srgbClr val="002060"/>
                </a:solidFill>
              </a:rPr>
              <a:t>Tel. +37067773707</a:t>
            </a:r>
          </a:p>
          <a:p>
            <a:pPr marL="109728" indent="0">
              <a:buNone/>
            </a:pPr>
            <a:endParaRPr lang="en-US" sz="2800" dirty="0">
              <a:solidFill>
                <a:srgbClr val="002060"/>
              </a:solidFill>
            </a:endParaRPr>
          </a:p>
          <a:p>
            <a:pPr marL="109728" indent="0">
              <a:buNone/>
            </a:pPr>
            <a:r>
              <a:rPr lang="en-US" sz="2800" dirty="0" err="1" smtClean="0">
                <a:solidFill>
                  <a:srgbClr val="002060"/>
                </a:solidFill>
              </a:rPr>
              <a:t>Vilniaus</a:t>
            </a:r>
            <a:r>
              <a:rPr lang="en-US" sz="2800" dirty="0" smtClean="0">
                <a:solidFill>
                  <a:srgbClr val="002060"/>
                </a:solidFill>
              </a:rPr>
              <a:t> </a:t>
            </a:r>
            <a:r>
              <a:rPr lang="en-US" sz="2800" dirty="0" err="1" smtClean="0">
                <a:solidFill>
                  <a:srgbClr val="002060"/>
                </a:solidFill>
              </a:rPr>
              <a:t>visuomen</a:t>
            </a:r>
            <a:r>
              <a:rPr lang="lt-LT" sz="2800" dirty="0" smtClean="0">
                <a:solidFill>
                  <a:srgbClr val="002060"/>
                </a:solidFill>
              </a:rPr>
              <a:t>ės sveikatos biuras</a:t>
            </a:r>
          </a:p>
          <a:p>
            <a:pPr marL="109728" indent="0">
              <a:buNone/>
            </a:pPr>
            <a:r>
              <a:rPr lang="lt-LT" sz="2800" dirty="0" smtClean="0">
                <a:solidFill>
                  <a:srgbClr val="002060"/>
                </a:solidFill>
              </a:rPr>
              <a:t>Polocko </a:t>
            </a:r>
            <a:r>
              <a:rPr lang="lt-LT" sz="2800" dirty="0">
                <a:solidFill>
                  <a:srgbClr val="002060"/>
                </a:solidFill>
              </a:rPr>
              <a:t>g. 12-2, LT-01204 </a:t>
            </a:r>
            <a:r>
              <a:rPr lang="lt-LT" sz="2800" dirty="0" smtClean="0">
                <a:solidFill>
                  <a:srgbClr val="002060"/>
                </a:solidFill>
              </a:rPr>
              <a:t>Vilnius</a:t>
            </a:r>
          </a:p>
          <a:p>
            <a:pPr marL="109728" indent="0">
              <a:buNone/>
            </a:pPr>
            <a:r>
              <a:rPr lang="lt-LT" sz="2800" dirty="0" smtClean="0">
                <a:solidFill>
                  <a:srgbClr val="002060"/>
                </a:solidFill>
              </a:rPr>
              <a:t>www.vvsb.lt</a:t>
            </a:r>
            <a:endParaRPr lang="lt-LT" sz="2800" dirty="0">
              <a:solidFill>
                <a:srgbClr val="002060"/>
              </a:solidFill>
            </a:endParaRPr>
          </a:p>
        </p:txBody>
      </p:sp>
      <p:sp>
        <p:nvSpPr>
          <p:cNvPr id="2" name="Title 1"/>
          <p:cNvSpPr>
            <a:spLocks noGrp="1"/>
          </p:cNvSpPr>
          <p:nvPr>
            <p:ph type="title"/>
          </p:nvPr>
        </p:nvSpPr>
        <p:spPr>
          <a:xfrm>
            <a:off x="179512" y="1052736"/>
            <a:ext cx="8229600" cy="1143000"/>
          </a:xfrm>
        </p:spPr>
        <p:txBody>
          <a:bodyPr>
            <a:normAutofit fontScale="90000"/>
          </a:bodyPr>
          <a:lstStyle/>
          <a:p>
            <a:r>
              <a:rPr lang="lt-LT" sz="4000" b="1" dirty="0">
                <a:solidFill>
                  <a:srgbClr val="002060"/>
                </a:solidFill>
              </a:rPr>
              <a:t>Kilus klausimams:</a:t>
            </a:r>
            <a:r>
              <a:rPr lang="lt-LT" dirty="0"/>
              <a:t/>
            </a:r>
            <a:br>
              <a:rPr lang="lt-LT" dirty="0"/>
            </a:br>
            <a:endParaRPr lang="lt-L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9" y="0"/>
            <a:ext cx="32067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1869" y="142874"/>
            <a:ext cx="2700337"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7880" y="-9526"/>
            <a:ext cx="343217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73958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352928" cy="5040561"/>
          </a:xfrm>
        </p:spPr>
        <p:txBody>
          <a:bodyPr>
            <a:normAutofit/>
          </a:bodyPr>
          <a:lstStyle/>
          <a:p>
            <a:pPr marL="109728" indent="0">
              <a:buNone/>
            </a:pPr>
            <a:r>
              <a:rPr lang="lt-LT" sz="3000" dirty="0" smtClean="0">
                <a:solidFill>
                  <a:srgbClr val="002060"/>
                </a:solidFill>
              </a:rPr>
              <a:t>Norvegijos </a:t>
            </a:r>
            <a:r>
              <a:rPr lang="lt-LT" sz="3000" dirty="0">
                <a:solidFill>
                  <a:srgbClr val="002060"/>
                </a:solidFill>
              </a:rPr>
              <a:t>finansinio mechanizmo paramos  </a:t>
            </a:r>
            <a:r>
              <a:rPr lang="lt-LT" sz="3000" dirty="0" smtClean="0">
                <a:solidFill>
                  <a:srgbClr val="002060"/>
                </a:solidFill>
              </a:rPr>
              <a:t>tikslai:</a:t>
            </a:r>
          </a:p>
          <a:p>
            <a:pPr marL="109728" indent="0">
              <a:buNone/>
            </a:pPr>
            <a:endParaRPr lang="lt-LT" sz="2400" dirty="0">
              <a:solidFill>
                <a:srgbClr val="002060"/>
              </a:solidFill>
            </a:endParaRPr>
          </a:p>
          <a:p>
            <a:pPr algn="just"/>
            <a:r>
              <a:rPr lang="lt-LT" sz="2400" dirty="0" smtClean="0">
                <a:solidFill>
                  <a:srgbClr val="002060"/>
                </a:solidFill>
              </a:rPr>
              <a:t>Mažinti </a:t>
            </a:r>
            <a:r>
              <a:rPr lang="lt-LT" sz="2400" dirty="0">
                <a:solidFill>
                  <a:srgbClr val="002060"/>
                </a:solidFill>
              </a:rPr>
              <a:t>ekonominius ir socialinius skirtumus tarp Europos Sąjungos šalių bei šalies, paramos gavėjos, viduje.  </a:t>
            </a:r>
            <a:endParaRPr lang="lt-LT" sz="2400" dirty="0" smtClean="0">
              <a:solidFill>
                <a:srgbClr val="002060"/>
              </a:solidFill>
            </a:endParaRPr>
          </a:p>
          <a:p>
            <a:pPr marL="109728" indent="0" algn="just">
              <a:buNone/>
            </a:pPr>
            <a:endParaRPr lang="lt-LT" sz="2400" dirty="0" smtClean="0">
              <a:solidFill>
                <a:srgbClr val="002060"/>
              </a:solidFill>
            </a:endParaRPr>
          </a:p>
          <a:p>
            <a:pPr algn="just"/>
            <a:r>
              <a:rPr lang="lt-LT" sz="2400" dirty="0" smtClean="0">
                <a:solidFill>
                  <a:srgbClr val="002060"/>
                </a:solidFill>
              </a:rPr>
              <a:t>Stiprinti </a:t>
            </a:r>
            <a:r>
              <a:rPr lang="lt-LT" sz="2400" dirty="0">
                <a:solidFill>
                  <a:srgbClr val="002060"/>
                </a:solidFill>
              </a:rPr>
              <a:t>dvišalį Norvegijos ir Lietuvos bendradarbiavimą. </a:t>
            </a:r>
            <a:endParaRPr lang="lt-LT" sz="2200" dirty="0" smtClean="0">
              <a:solidFill>
                <a:srgbClr val="002060"/>
              </a:solidFill>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215531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pPr marL="109728" indent="0">
              <a:buNone/>
            </a:pPr>
            <a:endParaRPr lang="lt-LT" sz="2400" dirty="0" smtClean="0">
              <a:solidFill>
                <a:srgbClr val="002060"/>
              </a:solidFill>
            </a:endParaRPr>
          </a:p>
          <a:p>
            <a:pPr marL="109728" indent="0" algn="just">
              <a:buNone/>
            </a:pPr>
            <a:r>
              <a:rPr lang="lt-LT" sz="2400" dirty="0" smtClean="0">
                <a:solidFill>
                  <a:srgbClr val="002060"/>
                </a:solidFill>
              </a:rPr>
              <a:t>2009–2014 </a:t>
            </a:r>
            <a:r>
              <a:rPr lang="lt-LT" sz="2400" dirty="0">
                <a:solidFill>
                  <a:srgbClr val="002060"/>
                </a:solidFill>
              </a:rPr>
              <a:t>m. Norvegijos finansinio mechanizmo programa Nr. LT11 „Visuomenės sveikatai skirtos iniciatyvos“ tikslas - pagerinti visuomenės sveikatą ir sumažinti sveikatos netolygumus.</a:t>
            </a:r>
          </a:p>
          <a:p>
            <a:pPr marL="109728" indent="0">
              <a:buNone/>
            </a:pPr>
            <a:endParaRPr lang="lt-LT" sz="2400" dirty="0" smtClean="0">
              <a:solidFill>
                <a:srgbClr val="002060"/>
              </a:solidFill>
            </a:endParaRPr>
          </a:p>
          <a:p>
            <a:r>
              <a:rPr lang="lt-LT" sz="2400" dirty="0" smtClean="0">
                <a:solidFill>
                  <a:srgbClr val="002060"/>
                </a:solidFill>
              </a:rPr>
              <a:t>Programos </a:t>
            </a:r>
            <a:r>
              <a:rPr lang="lt-LT" sz="2400" dirty="0">
                <a:solidFill>
                  <a:srgbClr val="002060"/>
                </a:solidFill>
              </a:rPr>
              <a:t>operatorius – LR Sveikatos apsaugos ministerija (SAM)</a:t>
            </a:r>
          </a:p>
          <a:p>
            <a:pPr marL="109728" indent="0">
              <a:buNone/>
            </a:pPr>
            <a:endParaRPr lang="en-US" dirty="0"/>
          </a:p>
        </p:txBody>
      </p:sp>
    </p:spTree>
    <p:extLst>
      <p:ext uri="{BB962C8B-B14F-4D97-AF65-F5344CB8AC3E}">
        <p14:creationId xmlns:p14="http://schemas.microsoft.com/office/powerpoint/2010/main" val="276178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a:bodyPr>
          <a:lstStyle/>
          <a:p>
            <a:pPr marL="109728" indent="0" algn="just">
              <a:buNone/>
            </a:pPr>
            <a:endParaRPr lang="lt-LT" sz="2800" dirty="0" smtClean="0">
              <a:solidFill>
                <a:srgbClr val="002060"/>
              </a:solidFill>
            </a:endParaRPr>
          </a:p>
          <a:p>
            <a:pPr marL="109728" indent="0" algn="just">
              <a:buNone/>
            </a:pPr>
            <a:r>
              <a:rPr lang="lt-LT" sz="2400" dirty="0" smtClean="0">
                <a:solidFill>
                  <a:srgbClr val="002060"/>
                </a:solidFill>
              </a:rPr>
              <a:t>2009–2014 </a:t>
            </a:r>
            <a:r>
              <a:rPr lang="lt-LT" sz="2400" dirty="0">
                <a:solidFill>
                  <a:srgbClr val="002060"/>
                </a:solidFill>
              </a:rPr>
              <a:t>m. Norvegijos finansinio mechanizmo programa Nr. LT11 „Visuomenės sveikatai skirtos iniciatyvos“ </a:t>
            </a:r>
            <a:r>
              <a:rPr lang="lt-LT" sz="2400" dirty="0" smtClean="0">
                <a:solidFill>
                  <a:srgbClr val="002060"/>
                </a:solidFill>
              </a:rPr>
              <a:t>įgyvendinimui skirtos lėšos - 7,1 mln. Eur (24,4 mln. Lt).</a:t>
            </a:r>
          </a:p>
          <a:p>
            <a:pPr marL="109728" indent="0" algn="just">
              <a:buNone/>
            </a:pPr>
            <a:r>
              <a:rPr lang="lt-LT" sz="2400" dirty="0" smtClean="0">
                <a:solidFill>
                  <a:srgbClr val="002060"/>
                </a:solidFill>
              </a:rPr>
              <a:t/>
            </a:r>
            <a:br>
              <a:rPr lang="lt-LT" sz="2400" dirty="0" smtClean="0">
                <a:solidFill>
                  <a:srgbClr val="002060"/>
                </a:solidFill>
              </a:rPr>
            </a:br>
            <a:r>
              <a:rPr lang="lt-LT" sz="2400" dirty="0" smtClean="0">
                <a:solidFill>
                  <a:srgbClr val="002060"/>
                </a:solidFill>
              </a:rPr>
              <a:t>85</a:t>
            </a:r>
            <a:r>
              <a:rPr lang="en-US" sz="2400" dirty="0" smtClean="0">
                <a:solidFill>
                  <a:srgbClr val="002060"/>
                </a:solidFill>
              </a:rPr>
              <a:t>% (6,00 </a:t>
            </a:r>
            <a:r>
              <a:rPr lang="en-US" sz="2400" dirty="0" err="1" smtClean="0">
                <a:solidFill>
                  <a:srgbClr val="002060"/>
                </a:solidFill>
              </a:rPr>
              <a:t>mln</a:t>
            </a:r>
            <a:r>
              <a:rPr lang="en-US" sz="2400" dirty="0" smtClean="0">
                <a:solidFill>
                  <a:srgbClr val="002060"/>
                </a:solidFill>
              </a:rPr>
              <a:t>. </a:t>
            </a:r>
            <a:r>
              <a:rPr lang="en-US" sz="2400" dirty="0" err="1" smtClean="0">
                <a:solidFill>
                  <a:srgbClr val="002060"/>
                </a:solidFill>
              </a:rPr>
              <a:t>Eur</a:t>
            </a:r>
            <a:r>
              <a:rPr lang="en-US" sz="2400" dirty="0" smtClean="0">
                <a:solidFill>
                  <a:srgbClr val="002060"/>
                </a:solidFill>
              </a:rPr>
              <a:t>) </a:t>
            </a:r>
            <a:r>
              <a:rPr lang="en-US" sz="2400" dirty="0" err="1" smtClean="0">
                <a:solidFill>
                  <a:srgbClr val="002060"/>
                </a:solidFill>
              </a:rPr>
              <a:t>sudaro</a:t>
            </a:r>
            <a:r>
              <a:rPr lang="en-US" sz="2400" dirty="0" smtClean="0">
                <a:solidFill>
                  <a:srgbClr val="002060"/>
                </a:solidFill>
              </a:rPr>
              <a:t> </a:t>
            </a:r>
            <a:r>
              <a:rPr lang="en-US" sz="2400" dirty="0" err="1" smtClean="0">
                <a:solidFill>
                  <a:srgbClr val="002060"/>
                </a:solidFill>
              </a:rPr>
              <a:t>Norvegijos</a:t>
            </a:r>
            <a:r>
              <a:rPr lang="en-US" sz="2400" dirty="0" smtClean="0">
                <a:solidFill>
                  <a:srgbClr val="002060"/>
                </a:solidFill>
              </a:rPr>
              <a:t> </a:t>
            </a:r>
            <a:r>
              <a:rPr lang="en-US" sz="2400" dirty="0" err="1" smtClean="0">
                <a:solidFill>
                  <a:srgbClr val="002060"/>
                </a:solidFill>
              </a:rPr>
              <a:t>finansinio</a:t>
            </a:r>
            <a:r>
              <a:rPr lang="en-US" sz="2400" dirty="0" smtClean="0">
                <a:solidFill>
                  <a:srgbClr val="002060"/>
                </a:solidFill>
              </a:rPr>
              <a:t> </a:t>
            </a:r>
            <a:r>
              <a:rPr lang="en-US" sz="2400" dirty="0" err="1" smtClean="0">
                <a:solidFill>
                  <a:srgbClr val="002060"/>
                </a:solidFill>
              </a:rPr>
              <a:t>mechanizmo</a:t>
            </a:r>
            <a:r>
              <a:rPr lang="en-US" sz="2400" dirty="0" smtClean="0">
                <a:solidFill>
                  <a:srgbClr val="002060"/>
                </a:solidFill>
              </a:rPr>
              <a:t> </a:t>
            </a:r>
            <a:r>
              <a:rPr lang="lt-LT" sz="2400" dirty="0" smtClean="0">
                <a:solidFill>
                  <a:srgbClr val="002060"/>
                </a:solidFill>
              </a:rPr>
              <a:t>lėšos,</a:t>
            </a:r>
          </a:p>
          <a:p>
            <a:pPr marL="109728" indent="0" algn="just">
              <a:buNone/>
            </a:pPr>
            <a:endParaRPr lang="lt-LT" sz="2400" dirty="0" smtClean="0">
              <a:solidFill>
                <a:srgbClr val="002060"/>
              </a:solidFill>
            </a:endParaRPr>
          </a:p>
          <a:p>
            <a:pPr marL="109728" indent="0" algn="just">
              <a:buNone/>
            </a:pPr>
            <a:r>
              <a:rPr lang="lt-LT" sz="2400" dirty="0" smtClean="0">
                <a:solidFill>
                  <a:srgbClr val="002060"/>
                </a:solidFill>
              </a:rPr>
              <a:t>15</a:t>
            </a:r>
            <a:r>
              <a:rPr lang="en-US" sz="2400" dirty="0" smtClean="0">
                <a:solidFill>
                  <a:srgbClr val="002060"/>
                </a:solidFill>
              </a:rPr>
              <a:t>% (1,1 </a:t>
            </a:r>
            <a:r>
              <a:rPr lang="en-US" sz="2400" dirty="0" err="1" smtClean="0">
                <a:solidFill>
                  <a:srgbClr val="002060"/>
                </a:solidFill>
              </a:rPr>
              <a:t>mln</a:t>
            </a:r>
            <a:r>
              <a:rPr lang="en-US" sz="2400" dirty="0" smtClean="0">
                <a:solidFill>
                  <a:srgbClr val="002060"/>
                </a:solidFill>
              </a:rPr>
              <a:t>. </a:t>
            </a:r>
            <a:r>
              <a:rPr lang="en-US" sz="2400" dirty="0" err="1" smtClean="0">
                <a:solidFill>
                  <a:srgbClr val="002060"/>
                </a:solidFill>
              </a:rPr>
              <a:t>Eur</a:t>
            </a:r>
            <a:r>
              <a:rPr lang="en-US" sz="2400" dirty="0" smtClean="0">
                <a:solidFill>
                  <a:srgbClr val="002060"/>
                </a:solidFill>
              </a:rPr>
              <a:t>) </a:t>
            </a:r>
            <a:r>
              <a:rPr lang="en-US" sz="2400" dirty="0" err="1" smtClean="0">
                <a:solidFill>
                  <a:srgbClr val="002060"/>
                </a:solidFill>
              </a:rPr>
              <a:t>sudaro</a:t>
            </a:r>
            <a:r>
              <a:rPr lang="en-US" sz="2400" dirty="0" smtClean="0">
                <a:solidFill>
                  <a:srgbClr val="002060"/>
                </a:solidFill>
              </a:rPr>
              <a:t> </a:t>
            </a:r>
            <a:r>
              <a:rPr lang="en-US" sz="2400" dirty="0" err="1" smtClean="0">
                <a:solidFill>
                  <a:srgbClr val="002060"/>
                </a:solidFill>
              </a:rPr>
              <a:t>Lietuvos</a:t>
            </a:r>
            <a:r>
              <a:rPr lang="en-US" sz="2400" dirty="0" smtClean="0">
                <a:solidFill>
                  <a:srgbClr val="002060"/>
                </a:solidFill>
              </a:rPr>
              <a:t> </a:t>
            </a:r>
            <a:r>
              <a:rPr lang="en-US" sz="2400" dirty="0" err="1" smtClean="0">
                <a:solidFill>
                  <a:srgbClr val="002060"/>
                </a:solidFill>
              </a:rPr>
              <a:t>Respublikos</a:t>
            </a:r>
            <a:r>
              <a:rPr lang="en-US" sz="2400" dirty="0" smtClean="0">
                <a:solidFill>
                  <a:srgbClr val="002060"/>
                </a:solidFill>
              </a:rPr>
              <a:t> </a:t>
            </a:r>
            <a:r>
              <a:rPr lang="en-US" sz="2400" dirty="0" err="1" smtClean="0">
                <a:solidFill>
                  <a:srgbClr val="002060"/>
                </a:solidFill>
              </a:rPr>
              <a:t>bendrojo</a:t>
            </a:r>
            <a:r>
              <a:rPr lang="en-US" sz="2400" dirty="0" smtClean="0">
                <a:solidFill>
                  <a:srgbClr val="002060"/>
                </a:solidFill>
              </a:rPr>
              <a:t> </a:t>
            </a:r>
            <a:r>
              <a:rPr lang="en-US" sz="2400" dirty="0" err="1" smtClean="0">
                <a:solidFill>
                  <a:srgbClr val="002060"/>
                </a:solidFill>
              </a:rPr>
              <a:t>finansavimo</a:t>
            </a:r>
            <a:r>
              <a:rPr lang="en-US" sz="2400" dirty="0" smtClean="0">
                <a:solidFill>
                  <a:srgbClr val="002060"/>
                </a:solidFill>
              </a:rPr>
              <a:t> l</a:t>
            </a:r>
            <a:r>
              <a:rPr lang="lt-LT" sz="2400" dirty="0" smtClean="0">
                <a:solidFill>
                  <a:srgbClr val="002060"/>
                </a:solidFill>
              </a:rPr>
              <a:t>ėšos.</a:t>
            </a:r>
            <a:endParaRPr lang="lt-LT" sz="2400" dirty="0">
              <a:solidFill>
                <a:srgbClr val="002060"/>
              </a:solidFill>
            </a:endParaRPr>
          </a:p>
          <a:p>
            <a:pPr marL="109728" indent="0" algn="just">
              <a:buNone/>
            </a:pPr>
            <a:endParaRPr lang="lt-LT" sz="2800" dirty="0" smtClean="0">
              <a:solidFill>
                <a:srgbClr val="002060"/>
              </a:solidFill>
            </a:endParaRPr>
          </a:p>
        </p:txBody>
      </p:sp>
    </p:spTree>
    <p:extLst>
      <p:ext uri="{BB962C8B-B14F-4D97-AF65-F5344CB8AC3E}">
        <p14:creationId xmlns:p14="http://schemas.microsoft.com/office/powerpoint/2010/main" val="399970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marL="109728" indent="0" algn="ctr">
              <a:buNone/>
            </a:pPr>
            <a:r>
              <a:rPr lang="lt-LT" sz="3200" dirty="0">
                <a:solidFill>
                  <a:srgbClr val="002060"/>
                </a:solidFill>
              </a:rPr>
              <a:t>2009–2014 m. Norvegijos finansinio mechanizmo programos Nr. LT11 „Visuomenės sveikatai skirtos iniciatyvos“ </a:t>
            </a:r>
            <a:r>
              <a:rPr lang="lt-LT" sz="3200" dirty="0" smtClean="0">
                <a:solidFill>
                  <a:srgbClr val="002060"/>
                </a:solidFill>
              </a:rPr>
              <a:t>priemonė </a:t>
            </a:r>
          </a:p>
          <a:p>
            <a:pPr marL="109728" indent="0" algn="ctr">
              <a:buNone/>
            </a:pPr>
            <a:r>
              <a:rPr lang="lt-LT" sz="3200" b="1" dirty="0" smtClean="0">
                <a:solidFill>
                  <a:srgbClr val="002060"/>
                </a:solidFill>
              </a:rPr>
              <a:t>„</a:t>
            </a:r>
            <a:r>
              <a:rPr lang="lt-LT" sz="3200" b="1" dirty="0">
                <a:solidFill>
                  <a:srgbClr val="002060"/>
                </a:solidFill>
              </a:rPr>
              <a:t>Sveikatos priežiūros paslaugų teikimo mokyklose ir ikimokyklinio ugdymo įstaigose gerinimas“</a:t>
            </a:r>
            <a:endParaRPr lang="en-US" sz="3200" b="1" dirty="0">
              <a:solidFill>
                <a:srgbClr val="002060"/>
              </a:solidFill>
            </a:endParaRPr>
          </a:p>
        </p:txBody>
      </p:sp>
    </p:spTree>
    <p:extLst>
      <p:ext uri="{BB962C8B-B14F-4D97-AF65-F5344CB8AC3E}">
        <p14:creationId xmlns:p14="http://schemas.microsoft.com/office/powerpoint/2010/main" val="3087970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525963"/>
          </a:xfrm>
        </p:spPr>
        <p:txBody>
          <a:bodyPr/>
          <a:lstStyle/>
          <a:p>
            <a:r>
              <a:rPr lang="lt-LT" sz="2400" dirty="0" smtClean="0">
                <a:solidFill>
                  <a:srgbClr val="002060"/>
                </a:solidFill>
              </a:rPr>
              <a:t>Priemonės tikslas - </a:t>
            </a:r>
            <a:r>
              <a:rPr lang="en-US" sz="2400" dirty="0" err="1">
                <a:solidFill>
                  <a:srgbClr val="002060"/>
                </a:solidFill>
              </a:rPr>
              <a:t>pagerinti</a:t>
            </a:r>
            <a:r>
              <a:rPr lang="en-US" sz="2400" dirty="0">
                <a:solidFill>
                  <a:srgbClr val="002060"/>
                </a:solidFill>
              </a:rPr>
              <a:t> </a:t>
            </a:r>
            <a:r>
              <a:rPr lang="en-US" sz="2400" dirty="0" err="1">
                <a:solidFill>
                  <a:srgbClr val="002060"/>
                </a:solidFill>
              </a:rPr>
              <a:t>sveikatos</a:t>
            </a:r>
            <a:r>
              <a:rPr lang="en-US" sz="2400" dirty="0">
                <a:solidFill>
                  <a:srgbClr val="002060"/>
                </a:solidFill>
              </a:rPr>
              <a:t> </a:t>
            </a:r>
            <a:r>
              <a:rPr lang="en-US" sz="2400" dirty="0" err="1">
                <a:solidFill>
                  <a:srgbClr val="002060"/>
                </a:solidFill>
              </a:rPr>
              <a:t>priežiūros</a:t>
            </a:r>
            <a:r>
              <a:rPr lang="en-US" sz="2400" dirty="0">
                <a:solidFill>
                  <a:srgbClr val="002060"/>
                </a:solidFill>
              </a:rPr>
              <a:t> </a:t>
            </a:r>
            <a:r>
              <a:rPr lang="en-US" sz="2400" dirty="0" err="1">
                <a:solidFill>
                  <a:srgbClr val="002060"/>
                </a:solidFill>
              </a:rPr>
              <a:t>paslaugų</a:t>
            </a:r>
            <a:r>
              <a:rPr lang="en-US" sz="2400" dirty="0">
                <a:solidFill>
                  <a:srgbClr val="002060"/>
                </a:solidFill>
              </a:rPr>
              <a:t> </a:t>
            </a:r>
            <a:r>
              <a:rPr lang="en-US" sz="2400" dirty="0" err="1">
                <a:solidFill>
                  <a:srgbClr val="002060"/>
                </a:solidFill>
              </a:rPr>
              <a:t>teikimą</a:t>
            </a:r>
            <a:r>
              <a:rPr lang="en-US" sz="2400" dirty="0">
                <a:solidFill>
                  <a:srgbClr val="002060"/>
                </a:solidFill>
              </a:rPr>
              <a:t> </a:t>
            </a:r>
            <a:r>
              <a:rPr lang="en-US" sz="2400" dirty="0" err="1">
                <a:solidFill>
                  <a:srgbClr val="002060"/>
                </a:solidFill>
              </a:rPr>
              <a:t>mokyklose</a:t>
            </a:r>
            <a:r>
              <a:rPr lang="en-US" sz="2400" dirty="0">
                <a:solidFill>
                  <a:srgbClr val="002060"/>
                </a:solidFill>
              </a:rPr>
              <a:t> </a:t>
            </a:r>
            <a:r>
              <a:rPr lang="en-US" sz="2400" dirty="0" err="1">
                <a:solidFill>
                  <a:srgbClr val="002060"/>
                </a:solidFill>
              </a:rPr>
              <a:t>ir</a:t>
            </a:r>
            <a:r>
              <a:rPr lang="en-US" sz="2400" dirty="0">
                <a:solidFill>
                  <a:srgbClr val="002060"/>
                </a:solidFill>
              </a:rPr>
              <a:t> </a:t>
            </a:r>
            <a:r>
              <a:rPr lang="en-US" sz="2400" dirty="0" err="1">
                <a:solidFill>
                  <a:srgbClr val="002060"/>
                </a:solidFill>
              </a:rPr>
              <a:t>ikimokyklinio</a:t>
            </a:r>
            <a:r>
              <a:rPr lang="en-US" sz="2400" dirty="0">
                <a:solidFill>
                  <a:srgbClr val="002060"/>
                </a:solidFill>
              </a:rPr>
              <a:t> </a:t>
            </a:r>
            <a:r>
              <a:rPr lang="en-US" sz="2400" dirty="0" err="1">
                <a:solidFill>
                  <a:srgbClr val="002060"/>
                </a:solidFill>
              </a:rPr>
              <a:t>ugdymo</a:t>
            </a:r>
            <a:r>
              <a:rPr lang="en-US" sz="2400" dirty="0">
                <a:solidFill>
                  <a:srgbClr val="002060"/>
                </a:solidFill>
              </a:rPr>
              <a:t> </a:t>
            </a:r>
            <a:r>
              <a:rPr lang="en-US" sz="2400" dirty="0" err="1">
                <a:solidFill>
                  <a:srgbClr val="002060"/>
                </a:solidFill>
              </a:rPr>
              <a:t>įstaigose</a:t>
            </a:r>
            <a:r>
              <a:rPr lang="en-US" sz="2400" dirty="0" smtClean="0">
                <a:solidFill>
                  <a:srgbClr val="002060"/>
                </a:solidFill>
              </a:rPr>
              <a:t>.</a:t>
            </a:r>
            <a:endParaRPr lang="lt-LT" sz="2400" dirty="0" smtClean="0">
              <a:solidFill>
                <a:srgbClr val="002060"/>
              </a:solidFill>
            </a:endParaRPr>
          </a:p>
          <a:p>
            <a:r>
              <a:rPr lang="lt-LT" sz="2400" dirty="0" smtClean="0">
                <a:solidFill>
                  <a:srgbClr val="002060"/>
                </a:solidFill>
              </a:rPr>
              <a:t>Pareiškėjai:</a:t>
            </a:r>
          </a:p>
          <a:p>
            <a:pPr marL="109728" indent="0">
              <a:buNone/>
            </a:pPr>
            <a:r>
              <a:rPr lang="lt-LT" sz="2400" dirty="0" smtClean="0">
                <a:solidFill>
                  <a:srgbClr val="002060"/>
                </a:solidFill>
              </a:rPr>
              <a:t>- </a:t>
            </a:r>
            <a:r>
              <a:rPr lang="pt-BR" sz="2400" dirty="0" smtClean="0">
                <a:solidFill>
                  <a:srgbClr val="002060"/>
                </a:solidFill>
              </a:rPr>
              <a:t>Savivaldybės </a:t>
            </a:r>
            <a:r>
              <a:rPr lang="pt-BR" sz="2400" dirty="0">
                <a:solidFill>
                  <a:srgbClr val="002060"/>
                </a:solidFill>
              </a:rPr>
              <a:t>visuomenės sveikatos </a:t>
            </a:r>
            <a:r>
              <a:rPr lang="pt-BR" sz="2400" dirty="0" smtClean="0">
                <a:solidFill>
                  <a:srgbClr val="002060"/>
                </a:solidFill>
              </a:rPr>
              <a:t>biurai;</a:t>
            </a:r>
          </a:p>
          <a:p>
            <a:pPr>
              <a:buFontTx/>
              <a:buChar char="-"/>
            </a:pPr>
            <a:r>
              <a:rPr lang="pt-BR" sz="2400" dirty="0" smtClean="0">
                <a:solidFill>
                  <a:srgbClr val="002060"/>
                </a:solidFill>
              </a:rPr>
              <a:t>Savivaldybės administracijos</a:t>
            </a:r>
            <a:r>
              <a:rPr lang="lt-LT" sz="2400" dirty="0" smtClean="0">
                <a:solidFill>
                  <a:srgbClr val="002060"/>
                </a:solidFill>
              </a:rPr>
              <a:t>.</a:t>
            </a:r>
          </a:p>
          <a:p>
            <a:r>
              <a:rPr lang="lt-LT" sz="2400" dirty="0" smtClean="0">
                <a:solidFill>
                  <a:srgbClr val="002060"/>
                </a:solidFill>
              </a:rPr>
              <a:t>Finansavimo </a:t>
            </a:r>
            <a:r>
              <a:rPr lang="lt-LT" sz="2400" dirty="0">
                <a:solidFill>
                  <a:srgbClr val="002060"/>
                </a:solidFill>
              </a:rPr>
              <a:t>biudžetas - </a:t>
            </a:r>
            <a:r>
              <a:rPr lang="lt-LT" sz="2400" dirty="0" smtClean="0">
                <a:solidFill>
                  <a:srgbClr val="002060"/>
                </a:solidFill>
              </a:rPr>
              <a:t>1.162.358,00 EUR (4.013.389,70 Lt)</a:t>
            </a:r>
            <a:endParaRPr lang="pt-BR" sz="2400" dirty="0">
              <a:solidFill>
                <a:srgbClr val="002060"/>
              </a:solidFill>
            </a:endParaRPr>
          </a:p>
          <a:p>
            <a:endParaRPr lang="en-US" dirty="0"/>
          </a:p>
        </p:txBody>
      </p:sp>
      <p:sp>
        <p:nvSpPr>
          <p:cNvPr id="3" name="Title 2"/>
          <p:cNvSpPr>
            <a:spLocks noGrp="1"/>
          </p:cNvSpPr>
          <p:nvPr>
            <p:ph type="title"/>
          </p:nvPr>
        </p:nvSpPr>
        <p:spPr>
          <a:xfrm>
            <a:off x="467544" y="548680"/>
            <a:ext cx="8229600" cy="1143000"/>
          </a:xfrm>
        </p:spPr>
        <p:txBody>
          <a:bodyPr>
            <a:noAutofit/>
          </a:bodyPr>
          <a:lstStyle/>
          <a:p>
            <a:r>
              <a:rPr lang="lt-LT" sz="2800" dirty="0">
                <a:solidFill>
                  <a:srgbClr val="002060"/>
                </a:solidFill>
              </a:rPr>
              <a:t>„Sveikatos priežiūros paslaugų teikimo mokyklose ir ikimokyklinio ugdymo įstaigose gerinimas“</a:t>
            </a:r>
            <a:r>
              <a:rPr lang="en-US" sz="2800" dirty="0">
                <a:solidFill>
                  <a:srgbClr val="002060"/>
                </a:solidFill>
              </a:rPr>
              <a:t/>
            </a:r>
            <a:br>
              <a:rPr lang="en-US" sz="2800" dirty="0">
                <a:solidFill>
                  <a:srgbClr val="002060"/>
                </a:solidFill>
              </a:rPr>
            </a:br>
            <a:endParaRPr lang="en-US" sz="2800" dirty="0"/>
          </a:p>
        </p:txBody>
      </p:sp>
    </p:spTree>
    <p:extLst>
      <p:ext uri="{BB962C8B-B14F-4D97-AF65-F5344CB8AC3E}">
        <p14:creationId xmlns:p14="http://schemas.microsoft.com/office/powerpoint/2010/main" val="2655524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882547"/>
          </a:xfrm>
        </p:spPr>
        <p:txBody>
          <a:bodyPr>
            <a:normAutofit/>
          </a:bodyPr>
          <a:lstStyle/>
          <a:p>
            <a:r>
              <a:rPr lang="lt-LT" sz="2000" dirty="0">
                <a:solidFill>
                  <a:srgbClr val="002060"/>
                </a:solidFill>
              </a:rPr>
              <a:t>Mokyklų / ikimokyklinio ugdymo įstaigų iš probleminių teritorijų / regioninių centrų skaičius </a:t>
            </a:r>
            <a:r>
              <a:rPr lang="lt-LT" sz="2000" dirty="0" smtClean="0">
                <a:solidFill>
                  <a:srgbClr val="002060"/>
                </a:solidFill>
              </a:rPr>
              <a:t>projekte. Maksimalus balas – 21 ugdymo įstaigą. </a:t>
            </a:r>
            <a:r>
              <a:rPr lang="lt-LT" sz="2000" i="1" dirty="0" smtClean="0">
                <a:solidFill>
                  <a:srgbClr val="002060"/>
                </a:solidFill>
              </a:rPr>
              <a:t>Projekte dalyvauja 22 Šalčinink</a:t>
            </a:r>
            <a:r>
              <a:rPr lang="lt-LT" sz="2000" i="1" dirty="0">
                <a:solidFill>
                  <a:srgbClr val="002060"/>
                </a:solidFill>
              </a:rPr>
              <a:t>ų</a:t>
            </a:r>
            <a:r>
              <a:rPr lang="lt-LT" sz="2000" i="1" dirty="0" smtClean="0">
                <a:solidFill>
                  <a:srgbClr val="002060"/>
                </a:solidFill>
              </a:rPr>
              <a:t> rajono ugdymo įstaigos;</a:t>
            </a:r>
          </a:p>
          <a:p>
            <a:r>
              <a:rPr lang="lt-LT" sz="2000" dirty="0">
                <a:solidFill>
                  <a:srgbClr val="002060"/>
                </a:solidFill>
              </a:rPr>
              <a:t>Į projekto paraišką įtrauktų sveikatos kabinetų </a:t>
            </a:r>
            <a:r>
              <a:rPr lang="lt-LT" sz="2000" dirty="0" smtClean="0">
                <a:solidFill>
                  <a:srgbClr val="002060"/>
                </a:solidFill>
              </a:rPr>
              <a:t>skaičius. Maksimalus balas – 26 ar daugiau SP kabinetai. </a:t>
            </a:r>
            <a:r>
              <a:rPr lang="lt-LT" sz="2000" i="1" dirty="0" smtClean="0">
                <a:solidFill>
                  <a:srgbClr val="002060"/>
                </a:solidFill>
              </a:rPr>
              <a:t>Projekte dalyvauja 200 SP kabinetų;</a:t>
            </a:r>
          </a:p>
          <a:p>
            <a:r>
              <a:rPr lang="lt-LT" sz="2000" dirty="0">
                <a:solidFill>
                  <a:srgbClr val="002060"/>
                </a:solidFill>
              </a:rPr>
              <a:t>Ikimokyklinio ugdymo įstaigų sveikatos kabinetų procentas nuo visų į projekto paraišką įtrauktų sveikatos </a:t>
            </a:r>
            <a:r>
              <a:rPr lang="lt-LT" sz="2000" dirty="0" smtClean="0">
                <a:solidFill>
                  <a:srgbClr val="002060"/>
                </a:solidFill>
              </a:rPr>
              <a:t>kabinet. Maksimalus balas 21 proc. </a:t>
            </a:r>
            <a:r>
              <a:rPr lang="lt-LT" sz="2000" i="1" dirty="0" smtClean="0">
                <a:solidFill>
                  <a:srgbClr val="002060"/>
                </a:solidFill>
              </a:rPr>
              <a:t>Projekte dalyvauja 90 ikimokyklinio ugdymo įstaigų (45</a:t>
            </a:r>
            <a:r>
              <a:rPr lang="en-US" sz="2000" i="1" dirty="0" smtClean="0">
                <a:solidFill>
                  <a:srgbClr val="002060"/>
                </a:solidFill>
              </a:rPr>
              <a:t>%);</a:t>
            </a:r>
            <a:r>
              <a:rPr lang="lt-LT" sz="2000" i="1" dirty="0" smtClean="0">
                <a:solidFill>
                  <a:srgbClr val="002060"/>
                </a:solidFill>
              </a:rPr>
              <a:t> </a:t>
            </a:r>
            <a:endParaRPr lang="en-US" sz="2000" i="1" dirty="0" smtClean="0">
              <a:solidFill>
                <a:srgbClr val="002060"/>
              </a:solidFill>
            </a:endParaRPr>
          </a:p>
          <a:p>
            <a:r>
              <a:rPr lang="en-US" sz="2000" dirty="0" err="1" smtClean="0">
                <a:solidFill>
                  <a:srgbClr val="002060"/>
                </a:solidFill>
              </a:rPr>
              <a:t>Kiti</a:t>
            </a:r>
            <a:r>
              <a:rPr lang="en-US" sz="2000" dirty="0" smtClean="0">
                <a:solidFill>
                  <a:srgbClr val="002060"/>
                </a:solidFill>
              </a:rPr>
              <a:t> </a:t>
            </a:r>
            <a:r>
              <a:rPr lang="en-US" sz="2000" dirty="0" err="1" smtClean="0">
                <a:solidFill>
                  <a:srgbClr val="002060"/>
                </a:solidFill>
              </a:rPr>
              <a:t>vertinimo</a:t>
            </a:r>
            <a:r>
              <a:rPr lang="en-US" sz="2000" dirty="0" smtClean="0">
                <a:solidFill>
                  <a:srgbClr val="002060"/>
                </a:solidFill>
              </a:rPr>
              <a:t> </a:t>
            </a:r>
            <a:r>
              <a:rPr lang="en-US" sz="2000" dirty="0" err="1" smtClean="0">
                <a:solidFill>
                  <a:srgbClr val="002060"/>
                </a:solidFill>
              </a:rPr>
              <a:t>aspektai</a:t>
            </a:r>
            <a:r>
              <a:rPr lang="en-US" sz="2000" dirty="0" smtClean="0">
                <a:solidFill>
                  <a:srgbClr val="002060"/>
                </a:solidFill>
              </a:rPr>
              <a:t>.</a:t>
            </a:r>
            <a:endParaRPr lang="en-US" sz="2000" dirty="0">
              <a:solidFill>
                <a:srgbClr val="002060"/>
              </a:solidFill>
            </a:endParaRPr>
          </a:p>
        </p:txBody>
      </p:sp>
      <p:sp>
        <p:nvSpPr>
          <p:cNvPr id="3" name="Title 2"/>
          <p:cNvSpPr>
            <a:spLocks noGrp="1"/>
          </p:cNvSpPr>
          <p:nvPr>
            <p:ph type="title"/>
          </p:nvPr>
        </p:nvSpPr>
        <p:spPr/>
        <p:txBody>
          <a:bodyPr>
            <a:normAutofit/>
          </a:bodyPr>
          <a:lstStyle/>
          <a:p>
            <a:r>
              <a:rPr lang="lt-LT" sz="2400" dirty="0" smtClean="0">
                <a:solidFill>
                  <a:srgbClr val="002060"/>
                </a:solidFill>
              </a:rPr>
              <a:t>Projekto paraiškų vertinimo aspektai:</a:t>
            </a:r>
            <a:endParaRPr lang="en-US" sz="2400" dirty="0">
              <a:solidFill>
                <a:srgbClr val="002060"/>
              </a:solidFill>
            </a:endParaRPr>
          </a:p>
        </p:txBody>
      </p:sp>
    </p:spTree>
    <p:extLst>
      <p:ext uri="{BB962C8B-B14F-4D97-AF65-F5344CB8AC3E}">
        <p14:creationId xmlns:p14="http://schemas.microsoft.com/office/powerpoint/2010/main" val="181846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548680" y="485964"/>
            <a:ext cx="1231115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
            </a:r>
            <a:br>
              <a:rPr kumimoji="0" lang="es-ES" sz="1800" b="0" i="0" u="none" strike="noStrike" cap="none" normalizeH="0" baseline="0" dirty="0" smtClean="0">
                <a:ln>
                  <a:noFill/>
                </a:ln>
                <a:solidFill>
                  <a:schemeClr val="tx1"/>
                </a:solidFill>
                <a:effectLst/>
                <a:latin typeface="Arial"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77593354"/>
              </p:ext>
            </p:extLst>
          </p:nvPr>
        </p:nvGraphicFramePr>
        <p:xfrm>
          <a:off x="323528" y="188640"/>
          <a:ext cx="8568952" cy="6400800"/>
        </p:xfrm>
        <a:graphic>
          <a:graphicData uri="http://schemas.openxmlformats.org/drawingml/2006/table">
            <a:tbl>
              <a:tblPr firstRow="1" bandRow="1">
                <a:tableStyleId>{5C22544A-7EE6-4342-B048-85BDC9FD1C3A}</a:tableStyleId>
              </a:tblPr>
              <a:tblGrid>
                <a:gridCol w="5046198"/>
                <a:gridCol w="3522754"/>
              </a:tblGrid>
              <a:tr h="348770">
                <a:tc>
                  <a:txBody>
                    <a:bodyPr/>
                    <a:lstStyle/>
                    <a:p>
                      <a:r>
                        <a:rPr lang="lt-LT" dirty="0" smtClean="0"/>
                        <a:t>Projekto vykdytojas</a:t>
                      </a:r>
                      <a:endParaRPr lang="en-US" dirty="0"/>
                    </a:p>
                  </a:txBody>
                  <a:tcPr/>
                </a:tc>
                <a:tc>
                  <a:txBody>
                    <a:bodyPr/>
                    <a:lstStyle/>
                    <a:p>
                      <a:r>
                        <a:rPr lang="lt-LT" dirty="0" smtClean="0"/>
                        <a:t>Skirtos</a:t>
                      </a:r>
                      <a:r>
                        <a:rPr lang="lt-LT" baseline="0" dirty="0" smtClean="0"/>
                        <a:t> lėšos</a:t>
                      </a:r>
                      <a:endParaRPr lang="en-US" dirty="0"/>
                    </a:p>
                  </a:txBody>
                  <a:tcPr/>
                </a:tc>
              </a:tr>
              <a:tr h="871925">
                <a:tc>
                  <a:txBody>
                    <a:bodyPr/>
                    <a:lstStyle/>
                    <a:p>
                      <a:r>
                        <a:rPr lang="lt-LT" b="1" dirty="0" smtClean="0"/>
                        <a:t>Vilniaus miesto savivaldybės</a:t>
                      </a:r>
                      <a:r>
                        <a:rPr lang="lt-LT" b="1" baseline="0" dirty="0" smtClean="0"/>
                        <a:t> </a:t>
                      </a:r>
                      <a:br>
                        <a:rPr lang="lt-LT" b="1" baseline="0" dirty="0" smtClean="0"/>
                      </a:br>
                      <a:r>
                        <a:rPr lang="lt-LT" b="1" baseline="0" dirty="0" smtClean="0"/>
                        <a:t>Visuomenės sveikatos biuras</a:t>
                      </a:r>
                      <a:endParaRPr lang="en-US" b="1" dirty="0"/>
                    </a:p>
                  </a:txBody>
                  <a:tcPr/>
                </a:tc>
                <a:tc>
                  <a:txBody>
                    <a:bodyPr/>
                    <a:lstStyle/>
                    <a:p>
                      <a:r>
                        <a:rPr kumimoji="0" lang="fr-FR" sz="1800" b="1" i="0" kern="1200" dirty="0" smtClean="0">
                          <a:solidFill>
                            <a:schemeClr val="dk1"/>
                          </a:solidFill>
                          <a:effectLst/>
                          <a:latin typeface="+mn-lt"/>
                          <a:ea typeface="+mn-ea"/>
                          <a:cs typeface="+mn-cs"/>
                        </a:rPr>
                        <a:t>246 576,47 </a:t>
                      </a:r>
                      <a:r>
                        <a:rPr kumimoji="0" lang="fr-FR" sz="1800" b="1" i="0" kern="1200" dirty="0" err="1" smtClean="0">
                          <a:solidFill>
                            <a:schemeClr val="dk1"/>
                          </a:solidFill>
                          <a:effectLst/>
                          <a:latin typeface="+mn-lt"/>
                          <a:ea typeface="+mn-ea"/>
                          <a:cs typeface="+mn-cs"/>
                        </a:rPr>
                        <a:t>Eur</a:t>
                      </a:r>
                      <a:endParaRPr kumimoji="0" lang="fr-FR" b="1" i="0" kern="1200" dirty="0" smtClean="0">
                        <a:solidFill>
                          <a:schemeClr val="dk1"/>
                        </a:solidFill>
                        <a:effectLst/>
                        <a:latin typeface="+mn-lt"/>
                        <a:ea typeface="+mn-ea"/>
                        <a:cs typeface="+mn-cs"/>
                      </a:endParaRPr>
                    </a:p>
                    <a:p>
                      <a:r>
                        <a:rPr kumimoji="0" lang="fr-FR" sz="1800" b="1" i="0" kern="1200" dirty="0" smtClean="0">
                          <a:solidFill>
                            <a:schemeClr val="dk1"/>
                          </a:solidFill>
                          <a:effectLst/>
                          <a:latin typeface="+mn-lt"/>
                          <a:ea typeface="+mn-ea"/>
                          <a:cs typeface="+mn-cs"/>
                        </a:rPr>
                        <a:t>(851 379,22 </a:t>
                      </a:r>
                      <a:r>
                        <a:rPr kumimoji="0" lang="fr-FR" sz="1800" b="1" i="0" kern="1200" dirty="0" err="1" smtClean="0">
                          <a:solidFill>
                            <a:schemeClr val="dk1"/>
                          </a:solidFill>
                          <a:effectLst/>
                          <a:latin typeface="+mn-lt"/>
                          <a:ea typeface="+mn-ea"/>
                          <a:cs typeface="+mn-cs"/>
                        </a:rPr>
                        <a:t>Lt</a:t>
                      </a:r>
                      <a:r>
                        <a:rPr kumimoji="0" lang="fr-FR" sz="1800" b="1" i="0" kern="1200" dirty="0" smtClean="0">
                          <a:solidFill>
                            <a:schemeClr val="dk1"/>
                          </a:solidFill>
                          <a:effectLst/>
                          <a:latin typeface="+mn-lt"/>
                          <a:ea typeface="+mn-ea"/>
                          <a:cs typeface="+mn-cs"/>
                        </a:rPr>
                        <a:t>)</a:t>
                      </a:r>
                      <a:endParaRPr kumimoji="0" lang="fr-FR" b="1" i="0" kern="1200" dirty="0" smtClean="0">
                        <a:solidFill>
                          <a:schemeClr val="dk1"/>
                        </a:solidFill>
                        <a:effectLst/>
                        <a:latin typeface="+mn-lt"/>
                        <a:ea typeface="+mn-ea"/>
                        <a:cs typeface="+mn-cs"/>
                      </a:endParaRPr>
                    </a:p>
                    <a:p>
                      <a:endParaRPr lang="en-US" dirty="0"/>
                    </a:p>
                  </a:txBody>
                  <a:tcPr/>
                </a:tc>
              </a:tr>
              <a:tr h="610348">
                <a:tc>
                  <a:txBody>
                    <a:bodyPr/>
                    <a:lstStyle/>
                    <a:p>
                      <a:r>
                        <a:rPr lang="lt-LT" dirty="0" smtClean="0"/>
                        <a:t>Marijampolės savivaldybės Visuomenės sveikatos biura</a:t>
                      </a:r>
                      <a:endParaRPr lang="en-US" dirty="0"/>
                    </a:p>
                  </a:txBody>
                  <a:tcPr/>
                </a:tc>
                <a:tc>
                  <a:txBody>
                    <a:bodyPr/>
                    <a:lstStyle/>
                    <a:p>
                      <a:r>
                        <a:rPr lang="fr-FR" dirty="0" smtClean="0"/>
                        <a:t>215 638,93 </a:t>
                      </a:r>
                      <a:r>
                        <a:rPr lang="fr-FR" dirty="0" err="1" smtClean="0"/>
                        <a:t>Eur</a:t>
                      </a:r>
                      <a:endParaRPr lang="fr-FR" dirty="0" smtClean="0"/>
                    </a:p>
                    <a:p>
                      <a:r>
                        <a:rPr lang="fr-FR" dirty="0" smtClean="0"/>
                        <a:t>(744 558,09 </a:t>
                      </a:r>
                      <a:r>
                        <a:rPr lang="fr-FR" dirty="0" err="1" smtClean="0"/>
                        <a:t>Lt</a:t>
                      </a:r>
                      <a:r>
                        <a:rPr lang="fr-FR" dirty="0" smtClean="0"/>
                        <a:t>)</a:t>
                      </a:r>
                      <a:endParaRPr lang="en-US" dirty="0"/>
                    </a:p>
                  </a:txBody>
                  <a:tcPr/>
                </a:tc>
              </a:tr>
              <a:tr h="610348">
                <a:tc>
                  <a:txBody>
                    <a:bodyPr/>
                    <a:lstStyle/>
                    <a:p>
                      <a:r>
                        <a:rPr lang="lt-LT" dirty="0" smtClean="0"/>
                        <a:t>Pasvalio rajono savivaldybės Visuomenės sveikatos biuras</a:t>
                      </a:r>
                      <a:endParaRPr lang="en-US" dirty="0"/>
                    </a:p>
                  </a:txBody>
                  <a:tcPr/>
                </a:tc>
                <a:tc>
                  <a:txBody>
                    <a:bodyPr/>
                    <a:lstStyle/>
                    <a:p>
                      <a:r>
                        <a:rPr lang="fr-FR" dirty="0" smtClean="0"/>
                        <a:t>245 988,60 </a:t>
                      </a:r>
                      <a:r>
                        <a:rPr lang="fr-FR" dirty="0" err="1" smtClean="0"/>
                        <a:t>Eur</a:t>
                      </a:r>
                      <a:endParaRPr lang="fr-FR" dirty="0" smtClean="0"/>
                    </a:p>
                    <a:p>
                      <a:r>
                        <a:rPr lang="fr-FR" dirty="0" smtClean="0"/>
                        <a:t>(849 349,44 </a:t>
                      </a:r>
                      <a:r>
                        <a:rPr lang="fr-FR" dirty="0" err="1" smtClean="0"/>
                        <a:t>Lt</a:t>
                      </a:r>
                      <a:r>
                        <a:rPr lang="fr-FR" dirty="0" smtClean="0"/>
                        <a:t>)</a:t>
                      </a:r>
                      <a:endParaRPr lang="en-US" dirty="0"/>
                    </a:p>
                  </a:txBody>
                  <a:tcPr/>
                </a:tc>
              </a:tr>
              <a:tr h="610348">
                <a:tc>
                  <a:txBody>
                    <a:bodyPr/>
                    <a:lstStyle/>
                    <a:p>
                      <a:r>
                        <a:rPr lang="lt-LT" dirty="0" smtClean="0"/>
                        <a:t>Jonavos rajono savivaldybės administracija</a:t>
                      </a:r>
                      <a:endParaRPr lang="en-US" dirty="0"/>
                    </a:p>
                  </a:txBody>
                  <a:tcPr/>
                </a:tc>
                <a:tc>
                  <a:txBody>
                    <a:bodyPr/>
                    <a:lstStyle/>
                    <a:p>
                      <a:r>
                        <a:rPr lang="fr-FR" dirty="0" smtClean="0"/>
                        <a:t>249 925,81 </a:t>
                      </a:r>
                      <a:r>
                        <a:rPr lang="fr-FR" dirty="0" err="1" smtClean="0"/>
                        <a:t>Eur</a:t>
                      </a:r>
                      <a:endParaRPr lang="fr-FR" dirty="0" smtClean="0"/>
                    </a:p>
                    <a:p>
                      <a:r>
                        <a:rPr lang="fr-FR" dirty="0" smtClean="0"/>
                        <a:t>(862 943,84 </a:t>
                      </a:r>
                      <a:r>
                        <a:rPr lang="fr-FR" dirty="0" err="1" smtClean="0"/>
                        <a:t>Lt</a:t>
                      </a:r>
                      <a:r>
                        <a:rPr lang="fr-FR" dirty="0" smtClean="0"/>
                        <a:t>)</a:t>
                      </a:r>
                      <a:endParaRPr lang="en-US" dirty="0"/>
                    </a:p>
                  </a:txBody>
                  <a:tcPr/>
                </a:tc>
              </a:tr>
              <a:tr h="610348">
                <a:tc>
                  <a:txBody>
                    <a:bodyPr/>
                    <a:lstStyle/>
                    <a:p>
                      <a:r>
                        <a:rPr lang="lt-LT" dirty="0" smtClean="0"/>
                        <a:t>Telšių rajono savivaldybės</a:t>
                      </a:r>
                    </a:p>
                    <a:p>
                      <a:r>
                        <a:rPr lang="lt-LT" dirty="0" smtClean="0"/>
                        <a:t>Visuomenės sveikatos biuras</a:t>
                      </a:r>
                      <a:endParaRPr lang="en-US" dirty="0"/>
                    </a:p>
                  </a:txBody>
                  <a:tcPr/>
                </a:tc>
                <a:tc>
                  <a:txBody>
                    <a:bodyPr/>
                    <a:lstStyle/>
                    <a:p>
                      <a:r>
                        <a:rPr lang="fr-FR" dirty="0" smtClean="0"/>
                        <a:t>243 224,10 </a:t>
                      </a:r>
                      <a:r>
                        <a:rPr lang="fr-FR" dirty="0" err="1" smtClean="0"/>
                        <a:t>Eur</a:t>
                      </a:r>
                      <a:endParaRPr lang="fr-FR" dirty="0" smtClean="0"/>
                    </a:p>
                    <a:p>
                      <a:r>
                        <a:rPr lang="fr-FR" dirty="0" smtClean="0"/>
                        <a:t>(839 804,17 </a:t>
                      </a:r>
                      <a:r>
                        <a:rPr lang="fr-FR" dirty="0" err="1" smtClean="0"/>
                        <a:t>Lt</a:t>
                      </a:r>
                      <a:r>
                        <a:rPr lang="fr-FR" dirty="0" smtClean="0"/>
                        <a:t>)</a:t>
                      </a:r>
                      <a:endParaRPr lang="en-US" dirty="0"/>
                    </a:p>
                  </a:txBody>
                  <a:tcPr/>
                </a:tc>
              </a:tr>
              <a:tr h="610348">
                <a:tc>
                  <a:txBody>
                    <a:bodyPr/>
                    <a:lstStyle/>
                    <a:p>
                      <a:r>
                        <a:rPr lang="lt-LT" dirty="0" smtClean="0"/>
                        <a:t>Mažeikių rajono savivaldybės Visuomenės sveikatos biuras</a:t>
                      </a:r>
                      <a:endParaRPr lang="en-US" dirty="0"/>
                    </a:p>
                  </a:txBody>
                  <a:tcPr/>
                </a:tc>
                <a:tc>
                  <a:txBody>
                    <a:bodyPr/>
                    <a:lstStyle/>
                    <a:p>
                      <a:r>
                        <a:rPr lang="fr-FR" dirty="0" smtClean="0"/>
                        <a:t>242 674,98 </a:t>
                      </a:r>
                      <a:r>
                        <a:rPr lang="fr-FR" dirty="0" err="1" smtClean="0"/>
                        <a:t>Eur</a:t>
                      </a:r>
                      <a:endParaRPr lang="fr-FR" dirty="0" smtClean="0"/>
                    </a:p>
                    <a:p>
                      <a:r>
                        <a:rPr lang="fr-FR" dirty="0" smtClean="0"/>
                        <a:t>(837 908,14 </a:t>
                      </a:r>
                      <a:r>
                        <a:rPr lang="fr-FR" dirty="0" err="1" smtClean="0"/>
                        <a:t>Lt</a:t>
                      </a:r>
                      <a:r>
                        <a:rPr lang="fr-FR" dirty="0" smtClean="0"/>
                        <a:t>)</a:t>
                      </a:r>
                      <a:endParaRPr lang="en-US" dirty="0"/>
                    </a:p>
                  </a:txBody>
                  <a:tcPr/>
                </a:tc>
              </a:tr>
              <a:tr h="610348">
                <a:tc>
                  <a:txBody>
                    <a:bodyPr/>
                    <a:lstStyle/>
                    <a:p>
                      <a:r>
                        <a:rPr lang="lt-LT" dirty="0" smtClean="0"/>
                        <a:t>Panevėžio rajono savivaldybės Visuomenės sveikatos biuras</a:t>
                      </a:r>
                      <a:endParaRPr lang="en-US" dirty="0"/>
                    </a:p>
                  </a:txBody>
                  <a:tcPr/>
                </a:tc>
                <a:tc>
                  <a:txBody>
                    <a:bodyPr/>
                    <a:lstStyle/>
                    <a:p>
                      <a:r>
                        <a:rPr lang="fr-FR" dirty="0" smtClean="0"/>
                        <a:t>246 163,03 </a:t>
                      </a:r>
                      <a:r>
                        <a:rPr lang="fr-FR" dirty="0" err="1" smtClean="0"/>
                        <a:t>Eur</a:t>
                      </a:r>
                      <a:endParaRPr lang="fr-FR" dirty="0" smtClean="0"/>
                    </a:p>
                    <a:p>
                      <a:r>
                        <a:rPr lang="fr-FR" dirty="0" smtClean="0"/>
                        <a:t>(849 951,70 </a:t>
                      </a:r>
                      <a:r>
                        <a:rPr lang="fr-FR" dirty="0" err="1" smtClean="0"/>
                        <a:t>Lt</a:t>
                      </a:r>
                      <a:r>
                        <a:rPr lang="fr-FR" dirty="0" smtClean="0"/>
                        <a:t>)</a:t>
                      </a:r>
                      <a:endParaRPr lang="en-US" dirty="0"/>
                    </a:p>
                  </a:txBody>
                  <a:tcPr/>
                </a:tc>
              </a:tr>
              <a:tr h="610348">
                <a:tc>
                  <a:txBody>
                    <a:bodyPr/>
                    <a:lstStyle/>
                    <a:p>
                      <a:r>
                        <a:rPr lang="lt-LT" dirty="0" smtClean="0"/>
                        <a:t>Lazdijų rajono savivaldybės Visuomenės sveikatos biuras</a:t>
                      </a:r>
                      <a:endParaRPr lang="en-US" dirty="0"/>
                    </a:p>
                  </a:txBody>
                  <a:tcPr/>
                </a:tc>
                <a:tc>
                  <a:txBody>
                    <a:bodyPr/>
                    <a:lstStyle/>
                    <a:p>
                      <a:r>
                        <a:rPr lang="fr-FR" dirty="0" smtClean="0"/>
                        <a:t>249 546,61 </a:t>
                      </a:r>
                      <a:r>
                        <a:rPr lang="fr-FR" dirty="0" err="1" smtClean="0"/>
                        <a:t>Eur</a:t>
                      </a:r>
                      <a:endParaRPr lang="fr-FR" dirty="0" smtClean="0"/>
                    </a:p>
                    <a:p>
                      <a:r>
                        <a:rPr lang="fr-FR" dirty="0" smtClean="0"/>
                        <a:t>(861 634,54 </a:t>
                      </a:r>
                      <a:r>
                        <a:rPr lang="fr-FR" dirty="0" err="1" smtClean="0"/>
                        <a:t>Lt</a:t>
                      </a:r>
                      <a:r>
                        <a:rPr lang="fr-FR" dirty="0" smtClean="0"/>
                        <a:t>)</a:t>
                      </a:r>
                      <a:endParaRPr lang="en-US" dirty="0"/>
                    </a:p>
                  </a:txBody>
                  <a:tcPr/>
                </a:tc>
              </a:tr>
              <a:tr h="610348">
                <a:tc>
                  <a:txBody>
                    <a:bodyPr/>
                    <a:lstStyle/>
                    <a:p>
                      <a:r>
                        <a:rPr lang="lt-LT" dirty="0" smtClean="0"/>
                        <a:t>Tauragės rajono savivaldybės administracija</a:t>
                      </a:r>
                      <a:endParaRPr lang="en-US" dirty="0"/>
                    </a:p>
                  </a:txBody>
                  <a:tcPr/>
                </a:tc>
                <a:tc>
                  <a:txBody>
                    <a:bodyPr/>
                    <a:lstStyle/>
                    <a:p>
                      <a:r>
                        <a:rPr lang="fr-FR" dirty="0" smtClean="0"/>
                        <a:t>248 842,66 </a:t>
                      </a:r>
                      <a:r>
                        <a:rPr lang="fr-FR" dirty="0" err="1" smtClean="0"/>
                        <a:t>Eur</a:t>
                      </a:r>
                      <a:endParaRPr lang="fr-FR" dirty="0" smtClean="0"/>
                    </a:p>
                    <a:p>
                      <a:r>
                        <a:rPr lang="fr-FR" dirty="0" smtClean="0"/>
                        <a:t>(859 203,94 </a:t>
                      </a:r>
                      <a:r>
                        <a:rPr lang="fr-FR" dirty="0" err="1" smtClean="0"/>
                        <a:t>Lt</a:t>
                      </a:r>
                      <a:r>
                        <a:rPr lang="fr-FR" dirty="0" smtClean="0"/>
                        <a:t>)</a:t>
                      </a:r>
                      <a:endParaRPr lang="en-US" dirty="0"/>
                    </a:p>
                  </a:txBody>
                  <a:tcPr/>
                </a:tc>
              </a:tr>
            </a:tbl>
          </a:graphicData>
        </a:graphic>
      </p:graphicFrame>
    </p:spTree>
    <p:extLst>
      <p:ext uri="{BB962C8B-B14F-4D97-AF65-F5344CB8AC3E}">
        <p14:creationId xmlns:p14="http://schemas.microsoft.com/office/powerpoint/2010/main" val="3163572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1890</TotalTime>
  <Words>1110</Words>
  <Application>Microsoft Office PowerPoint</Application>
  <PresentationFormat>On-screen Show (4:3)</PresentationFormat>
  <Paragraphs>141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 Projekto  „Sveikatos priežiūros paslaugų teikimo Šalčininkų raj., Vilniaus raj. ir Vilniaus miesto savivaldybių mokyklose / ikimokyklinio ugdymo įstaigose gerinimas“ (projekto kodas NR. NOR-LT11-SAM-01-K-02-003)   PRISTATYMAS </vt:lpstr>
      <vt:lpstr>PowerPoint Presentation</vt:lpstr>
      <vt:lpstr>PowerPoint Presentation</vt:lpstr>
      <vt:lpstr>PowerPoint Presentation</vt:lpstr>
      <vt:lpstr>PowerPoint Presentation</vt:lpstr>
      <vt:lpstr>PowerPoint Presentation</vt:lpstr>
      <vt:lpstr>„Sveikatos priežiūros paslaugų teikimo mokyklose ir ikimokyklinio ugdymo įstaigose gerinimas“ </vt:lpstr>
      <vt:lpstr>Projekto paraiškų vertinimo aspektai:</vt:lpstr>
      <vt:lpstr>PowerPoint Presentation</vt:lpstr>
      <vt:lpstr>PowerPoint Presentation</vt:lpstr>
      <vt:lpstr>PowerPoint Presentation</vt:lpstr>
      <vt:lpstr>Projektu </vt:lpstr>
      <vt:lpstr>Projekto tikslinė grupė – mokyklų ir ikimokyklinio ugdymo įstaigų specialistai bei jas lankantys vaikai/jaunimas. </vt:lpstr>
      <vt:lpstr>  Projekto finansavimas  </vt:lpstr>
      <vt:lpstr>Dalyvaujančių projekte įstaigų ir lėšų pasisikirstymas savivaldybių UĮ procentais</vt:lpstr>
      <vt:lpstr>PowerPoint Presentation</vt:lpstr>
      <vt:lpstr>PowerPoint Presentation</vt:lpstr>
      <vt:lpstr>PowerPoint Presentation</vt:lpstr>
      <vt:lpstr>PowerPoint Presentation</vt:lpstr>
      <vt:lpstr>PowerPoint Presentation</vt:lpstr>
      <vt:lpstr>Ugdymo įstaigos įsipareigojimai</vt:lpstr>
      <vt:lpstr>Bendrieji ugdymo įstaigos įsipareigojimai</vt:lpstr>
      <vt:lpstr>Bendrieji ugdymo įstaigos įsipareigojimai</vt:lpstr>
      <vt:lpstr>Bendrieji ugdymo įstaigos įsipareigojimai</vt:lpstr>
      <vt:lpstr>Bendrieji ugdymo įstaigos įsipareigojimai</vt:lpstr>
      <vt:lpstr>Bendrieji ugdymo įstaigos įsipareigojimai</vt:lpstr>
      <vt:lpstr>Įndividualūs įsipareigojimai</vt:lpstr>
      <vt:lpstr>Kilus klausimams: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dc:creator>
  <cp:lastModifiedBy>Asusas</cp:lastModifiedBy>
  <cp:revision>80</cp:revision>
  <cp:lastPrinted>2015-02-04T11:53:49Z</cp:lastPrinted>
  <dcterms:created xsi:type="dcterms:W3CDTF">2014-05-05T10:12:05Z</dcterms:created>
  <dcterms:modified xsi:type="dcterms:W3CDTF">2015-05-05T10:43:47Z</dcterms:modified>
</cp:coreProperties>
</file>